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90" r:id="rId4"/>
    <p:sldId id="260" r:id="rId5"/>
    <p:sldId id="294" r:id="rId6"/>
    <p:sldId id="287" r:id="rId7"/>
    <p:sldId id="264" r:id="rId8"/>
    <p:sldId id="289" r:id="rId9"/>
    <p:sldId id="271" r:id="rId10"/>
    <p:sldId id="292" r:id="rId11"/>
    <p:sldId id="266" r:id="rId12"/>
    <p:sldId id="293" r:id="rId13"/>
    <p:sldId id="286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75C4"/>
    <a:srgbClr val="ECEDEE"/>
    <a:srgbClr val="E6F1FC"/>
    <a:srgbClr val="B9C8DC"/>
    <a:srgbClr val="0951BC"/>
    <a:srgbClr val="E0EFFB"/>
    <a:srgbClr val="6E87A5"/>
    <a:srgbClr val="F9F6F1"/>
    <a:srgbClr val="F5F6FA"/>
    <a:srgbClr val="4618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4"/>
    <p:restoredTop sz="68802" autoAdjust="0"/>
  </p:normalViewPr>
  <p:slideViewPr>
    <p:cSldViewPr snapToGrid="0">
      <p:cViewPr varScale="1">
        <p:scale>
          <a:sx n="67" d="100"/>
          <a:sy n="67" d="100"/>
        </p:scale>
        <p:origin x="1406" y="6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ADF4E-394B-3C4A-AFC1-F4196F33DB48}" type="datetimeFigureOut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0CEDA-DB79-D94E-A05E-9561733D117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Good afternoon, I’m </a:t>
            </a:r>
            <a:r>
              <a:rPr lang="en-US" altLang="zh-CN" dirty="0">
                <a:solidFill>
                  <a:srgbClr val="235586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Zhifan Jiang</a:t>
            </a:r>
            <a:r>
              <a:rPr lang="en-US" altLang="zh-CN" dirty="0"/>
              <a:t> from Zhejiang University. Today I’ll present the paper of </a:t>
            </a:r>
            <a:r>
              <a:rPr lang="en-US" altLang="zh-CN" dirty="0">
                <a:sym typeface="+mn-ea"/>
              </a:rPr>
              <a:t>Turbolearn: Harnessing Accurate and Line-Rate Deep Learning on Programmable Switches</a:t>
            </a:r>
            <a:r>
              <a:rPr lang="en-US" altLang="zh-CN" dirty="0"/>
              <a:t>. This work explores how to achieve both high accuracy and line-rate performance for intelligent data plane inference.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First, we evaluate classification accuracy.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Compared with ASIC-only approaches, Turbolearn improves Macro-F1 by up to fifty-four point nine percent.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This improvement comes from using accurate software models for difficult flows.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At the same time, Turbolearn achieves accuracy close to OS-Only, without running software inference for all traffic.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Therefore, Turbolearn can recover software-level accuracy while maintaining efficient processing.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Next, we evaluate whether Turbolearn can effectively select difficult flows.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The results show that most traffic remains in the fast path.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For ISCXVPN, the fast-path ratio reaches eighty-seven point one one percent.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For PeerRush, it reaches eighty-two point five three percent.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For CICIDS, it reaches eighty point three five percent.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Only a small fraction of uncertain flows are escalated to the normal path.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This significantly reduces the software inference workload.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Finally, we evaluate performance under different traffic rates.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Turbolearn maintains high throughput because most traffic stays inside the ASIC fast path.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The fast path achieves one point three seven microseconds latency.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Meanwhile, only uncertain flows require software processing.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Therefore, Turbolearn achieves both high accuracy and line-rate performance.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To conclude,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Existing IDP systems face a fundamental conflict between accuracy and performance.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We propose Turbolearn, a split inference framework that combines: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ASIC fast path for line-rate processing,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Switch OS normal path for accurate inference,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confidence-based traffic selection.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Our evaluation shows that Turbolearn improves Macro-F1 by up to fifty-four point nine percent while maintaining line-rate throughput.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Thank you for your attention.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Traditionally, network traffic analysis relies on external servers.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Although server-based solutions support complex models, they introduce additional communication overhead and latency.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Intelligent Data Plane, or IDP, moves machine learning inference directly into programmable switches.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By embedding ML inference into switch ASICs, IDP can provide Tbps (terabits per second) throughput and microsecond-level latency.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However, deploying accurate deep learning models directly inside ASICs remains challenging.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Existing IDP systems mainly follow ASIC-only designs.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They require the entire inference pipeline to run inside the switch ASIC.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However, ASIC resources are limited, which prevents deploying high-capacity models at line rate.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Therefore, existing approaches have to simplify models or use approximation techniques.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For example, N3IC uses simplified models, BoS uses lookup approximation, and Pegasus is limited by ASIC resources.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As a result, existing systems face a fundamental trade-off between accuracy and performance.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Our first observation is that a programmable switch provides two complementary computing resources.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The ASIC pipeline provides:line-rate processing,low latency,but has limited computation capability.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On the other hand, the Switch OS supports complex models and higher accuracy, but introduces higher latency.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Therefore, these two resources provide complementary advantages. This creates the opportunity for split inference.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Our second observation is that traffic difficulty is uneven.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Not all flows require complex inference.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Most flows are easy and can be handled by lightweight models, such as CNN.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Only a small fraction of hard flows require more accurate models, such as Transformer.</a:t>
            </a:r>
          </a:p>
          <a:p>
            <a:endParaRPr lang="en-US" altLang="zh-CN" b="0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-apple-system"/>
              </a:rPr>
              <a:t>Therefore, we can keep easy traffic inside the ASIC and send only difficult traffic to software.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Based on these observations, we propose Turbolearn.</a:t>
            </a:r>
          </a:p>
          <a:p>
            <a:endParaRPr lang="en-US" altLang="zh-C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Turbolearn introduces a two-path architecture.</a:t>
            </a:r>
          </a:p>
          <a:p>
            <a:endParaRPr lang="en-US" altLang="zh-C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The fast path runs inside the switch ASIC and handles common cases using lightweight models.</a:t>
            </a:r>
          </a:p>
          <a:p>
            <a:endParaRPr lang="en-US" altLang="zh-C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The normal path runs on the Switch OS and handles uncertain flows using accurate models.</a:t>
            </a:r>
          </a:p>
          <a:p>
            <a:endParaRPr lang="en-US" altLang="zh-C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After software inference, the result updates the flow table.</a:t>
            </a:r>
          </a:p>
          <a:p>
            <a:endParaRPr lang="en-US" altLang="zh-C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Therefore, future packets from the same flow can be processed entirely by the fast path.</a:t>
            </a:r>
          </a:p>
          <a:p>
            <a:endParaRPr lang="en-US" altLang="zh-C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The key idea is:we only pay the software inference cost for uncertain flows.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The fast path performs three steps.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First, it extracts packet features and flow states.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Second, it performs lightweight inference using ASIC-friendly operations such as lookup and aggregation.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Third, it estimates the confidence of the prediction.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If the confidence is higher than the threshold, the switch directly outputs the result.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Otherwise, it generates a digest and sends the flow to the normal path.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The normal path handles uncertain flows.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When a flow has low confidence, the ASIC generates a digest and sends it to the Switch OS through PCIe.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The software side runs a more accurate model, such as Transformer.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After obtaining the final prediction, it updates the flow table.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This allows future packets to stay in the fast path without repeated software inference.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We evaluate Turbolearn on a real programmable switch platform.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Our testbed uses Intel Tofino2 with thirty-two times four hundred gigabits per second ports.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We evaluate three workloads: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ISCXVPN for encrypted traffic classification,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PeerRush for P2P traffic detection,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and CICIDS for intrusion detection.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We compare with N3IC, BoS, Pegasus, and OS-Only.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dirty="0"/>
              <a:t>For Turbolearn, we use CNN-S on the fast path and Transformer-S on the normal path with tau equals zero point nine.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0CEDA-DB79-D94E-A05E-9561733D1170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374A7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1326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52400" y="6401351"/>
            <a:ext cx="2743200" cy="365125"/>
          </a:xfrm>
        </p:spPr>
        <p:txBody>
          <a:bodyPr/>
          <a:lstStyle/>
          <a:p>
            <a:fld id="{B98BD635-4E16-3240-93AD-46302BBF2809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406598"/>
            <a:ext cx="41148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75913" y="6401352"/>
            <a:ext cx="2743200" cy="365125"/>
          </a:xfrm>
        </p:spPr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EE7C-8C40-0448-BFEB-59082D771A96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F47F-69E6-7640-ABDF-8824F6FB7D83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4982" y="1042988"/>
            <a:ext cx="11403495" cy="5177353"/>
          </a:xfrm>
        </p:spPr>
        <p:txBody>
          <a:bodyPr/>
          <a:lstStyle>
            <a:lvl1pPr marL="228600" indent="-228600">
              <a:buFont typeface=".Hiragino Kaku Gothic Interface W3"/>
              <a:buChar char="▪"/>
              <a:defRPr/>
            </a:lvl1pPr>
            <a:lvl2pPr marL="685800" indent="-228600">
              <a:buFont typeface=".Hiragino Kaku Gothic Interface W3"/>
              <a:buChar char="▪"/>
              <a:defRPr/>
            </a:lvl2pPr>
            <a:lvl3pPr marL="1143000" indent="-228600">
              <a:buFont typeface=".Hiragino Kaku Gothic Interface W3"/>
              <a:buChar char="▪"/>
              <a:defRPr/>
            </a:lvl3pPr>
            <a:lvl4pPr marL="1600200" indent="-228600">
              <a:buFont typeface=".Hiragino Kaku Gothic Interface W3"/>
              <a:buChar char="▪"/>
              <a:defRPr/>
            </a:lvl4pPr>
            <a:lvl5pPr marL="2057400" indent="-228600">
              <a:buFont typeface=".Hiragino Kaku Gothic Interface W3"/>
              <a:buChar char="▪"/>
              <a:defRPr/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485559"/>
            <a:ext cx="2743200" cy="365125"/>
          </a:xfrm>
        </p:spPr>
        <p:txBody>
          <a:bodyPr/>
          <a:lstStyle/>
          <a:p>
            <a:fld id="{E68E231D-08C4-2942-A05B-F14D7E9FAD87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485558"/>
            <a:ext cx="41148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935277" y="6308240"/>
            <a:ext cx="2743200" cy="365125"/>
          </a:xfrm>
        </p:spPr>
        <p:txBody>
          <a:bodyPr/>
          <a:lstStyle>
            <a:lvl1pPr>
              <a:defRPr sz="2400" b="1">
                <a:solidFill>
                  <a:srgbClr val="2355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795130"/>
          </a:xfrm>
          <a:prstGeom prst="rect">
            <a:avLst/>
          </a:prstGeom>
          <a:solidFill>
            <a:srgbClr val="2355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4983" y="-53873"/>
            <a:ext cx="11403494" cy="90287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D5E1-3DD5-334A-BD49-82E6FD811561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39186-50D2-5549-8227-E9FD904564D0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91BDF-9B9C-984F-9A29-936571DC7131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C3F1-901D-FB44-962C-0B4AD0CDA045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3B5A2-B52C-8042-BF6B-03227AE0033C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26378-FB83-E84F-AEC5-5752C5FE99D9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8404-069E-AD41-A8C5-B146CED9518B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8EB42-0184-1D48-9265-8F9673FC7A4C}" type="datetime1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A0E6C-14B8-494A-8488-DE6499E0C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795130"/>
          </a:xfrm>
          <a:prstGeom prst="rect">
            <a:avLst/>
          </a:prstGeom>
          <a:solidFill>
            <a:srgbClr val="2355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12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1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0.png"/><Relationship Id="rId5" Type="http://schemas.openxmlformats.org/officeDocument/2006/relationships/tags" Target="../tags/tag6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25170" y="1496060"/>
            <a:ext cx="10972800" cy="1299845"/>
          </a:xfrm>
        </p:spPr>
        <p:txBody>
          <a:bodyPr>
            <a:normAutofit/>
          </a:bodyPr>
          <a:lstStyle/>
          <a:p>
            <a:r>
              <a:rPr lang="en-US" altLang="zh-CN" sz="4000" dirty="0"/>
              <a:t>Turbolearn: Harnessing Accurate and Line-Rate Deep Learning on Programmable Switches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5757" y="3267477"/>
            <a:ext cx="11500485" cy="19329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700" b="1" dirty="0">
                <a:solidFill>
                  <a:srgbClr val="2355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Zhifan Jiang, Longlong Zhu, Jiashuo Yu, </a:t>
            </a:r>
          </a:p>
          <a:p>
            <a:pPr>
              <a:lnSpc>
                <a:spcPct val="150000"/>
              </a:lnSpc>
            </a:pPr>
            <a:r>
              <a:rPr lang="en-US" altLang="zh-CN" sz="2700" b="1" dirty="0" err="1">
                <a:solidFill>
                  <a:srgbClr val="2355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Linying</a:t>
            </a:r>
            <a:r>
              <a:rPr lang="en-US" altLang="zh-CN" sz="2700" b="1" dirty="0">
                <a:solidFill>
                  <a:srgbClr val="2355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700" b="1" dirty="0" err="1">
                <a:solidFill>
                  <a:srgbClr val="2355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Zheng,Chunming</a:t>
            </a:r>
            <a:r>
              <a:rPr lang="en-US" altLang="zh-CN" sz="2700" b="1" dirty="0">
                <a:solidFill>
                  <a:srgbClr val="2355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Wu, Xiang Chen</a:t>
            </a:r>
          </a:p>
          <a:p>
            <a:pPr>
              <a:lnSpc>
                <a:spcPct val="150000"/>
              </a:lnSpc>
            </a:pPr>
            <a:endParaRPr lang="en-US" altLang="zh-CN" sz="2100" b="1" dirty="0">
              <a:solidFill>
                <a:srgbClr val="23558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96227" y="33333"/>
            <a:ext cx="8842040" cy="7372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 sz="4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en-US" altLang="zh-CN" sz="28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APNet 2026</a:t>
            </a:r>
          </a:p>
        </p:txBody>
      </p:sp>
      <p:sp>
        <p:nvSpPr>
          <p:cNvPr id="12" name="TextBox_892423_8503920"/>
          <p:cNvSpPr txBox="1"/>
          <p:nvPr/>
        </p:nvSpPr>
        <p:spPr>
          <a:xfrm>
            <a:off x="0" y="5137580"/>
            <a:ext cx="12095544" cy="1655763"/>
          </a:xfrm>
          <a:prstGeom prst="rect">
            <a:avLst/>
          </a:prstGeom>
        </p:spPr>
        <p:txBody>
          <a:bodyPr wrap="square" lIns="50800" tIns="50800" rIns="50800" bIns="50800" anchor="ctr"/>
          <a:lstStyle/>
          <a:p>
            <a:pPr algn="ctr">
              <a:lnSpc>
                <a:spcPct val="150000"/>
              </a:lnSpc>
              <a:defRPr sz="4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en-US" altLang="zh-CN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Zhejiang University</a:t>
            </a:r>
          </a:p>
        </p:txBody>
      </p:sp>
      <p:pic>
        <p:nvPicPr>
          <p:cNvPr id="122" name="pasted-image.png" descr="pasted-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17" y="5263254"/>
            <a:ext cx="1529844" cy="1529844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fld>
            <a:endParaRPr kumimoji="1"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274955" y="-53975"/>
            <a:ext cx="11680190" cy="902970"/>
          </a:xfrm>
        </p:spPr>
        <p:txBody>
          <a:bodyPr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Experiment 1: Accuracy Improvement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020" y="3238500"/>
            <a:ext cx="7482840" cy="26212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80340" y="1038860"/>
            <a:ext cx="12011660" cy="2009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Improves Macro-F1 by 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1.3–54.9%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over ASIC-only designs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leveraging accurate software models for hard flows </a:t>
            </a:r>
          </a:p>
          <a:p>
            <a:pPr marL="457200" indent="-4572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Maintains near 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software-level accuracy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avoiding full software inference for all traffic</a:t>
            </a:r>
          </a:p>
        </p:txBody>
      </p:sp>
      <p:sp>
        <p:nvSpPr>
          <p:cNvPr id="11" name="矩形 10"/>
          <p:cNvSpPr/>
          <p:nvPr/>
        </p:nvSpPr>
        <p:spPr>
          <a:xfrm>
            <a:off x="2040890" y="5396230"/>
            <a:ext cx="7188200" cy="31432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" name="直线箭头连接符 18"/>
          <p:cNvCxnSpPr>
            <a:cxnSpLocks noChangeAspect="1"/>
          </p:cNvCxnSpPr>
          <p:nvPr/>
        </p:nvCxnSpPr>
        <p:spPr>
          <a:xfrm flipH="1" flipV="1">
            <a:off x="8523045" y="5710728"/>
            <a:ext cx="411909" cy="4100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7294880" y="6113780"/>
            <a:ext cx="286766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Achieves accuracy close to OS-Only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11</a:t>
            </a:fld>
            <a:endParaRPr kumimoji="1"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274955" y="-53975"/>
            <a:ext cx="11680190" cy="902970"/>
          </a:xfrm>
        </p:spPr>
        <p:txBody>
          <a:bodyPr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Experiment 2: Effective Traffic Selection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80340" y="1038860"/>
            <a:ext cx="12011660" cy="2009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Keeps 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80–87%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traffic on the fast path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lightweight ASIC models handle most easy flows</a:t>
            </a:r>
          </a:p>
          <a:p>
            <a:pPr marL="457200" indent="-4572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Improves low-confidence flow accuracy from 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67.3% to 85.3%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normal path recovers hard cases with accurate models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t="6090"/>
          <a:stretch>
            <a:fillRect/>
          </a:stretch>
        </p:blipFill>
        <p:spPr>
          <a:xfrm>
            <a:off x="274955" y="3816985"/>
            <a:ext cx="5172710" cy="15868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0745" y="3717290"/>
            <a:ext cx="5994400" cy="175768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096000" y="4711700"/>
            <a:ext cx="5652770" cy="31432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005965" y="4370705"/>
            <a:ext cx="916305" cy="9017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线箭头连接符 18"/>
          <p:cNvCxnSpPr>
            <a:cxnSpLocks noChangeAspect="1"/>
          </p:cNvCxnSpPr>
          <p:nvPr/>
        </p:nvCxnSpPr>
        <p:spPr>
          <a:xfrm flipH="1" flipV="1">
            <a:off x="2775025" y="5300518"/>
            <a:ext cx="411909" cy="4100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005965" y="5703570"/>
            <a:ext cx="208534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traffic remains in ASIC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fld>
            <a:endParaRPr kumimoji="1"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274955" y="-53975"/>
            <a:ext cx="11680190" cy="902970"/>
          </a:xfrm>
        </p:spPr>
        <p:txBody>
          <a:bodyPr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Experiment 3: Line-rate Performance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80340" y="1038860"/>
            <a:ext cx="12011660" cy="2009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Maintains 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Tbps-level throughput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fast path remains entirely inside the ASIC pipeline</a:t>
            </a:r>
          </a:p>
          <a:p>
            <a:pPr marL="457200" indent="-4572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Achieves 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1.37 μs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fast-path latency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software inference (~1.334 ms) is only triggered for uncertain flows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465" y="3429000"/>
            <a:ext cx="6386195" cy="2704465"/>
          </a:xfrm>
          <a:prstGeom prst="rect">
            <a:avLst/>
          </a:prstGeom>
        </p:spPr>
      </p:pic>
      <p:cxnSp>
        <p:nvCxnSpPr>
          <p:cNvPr id="32" name="直线箭头连接符 18"/>
          <p:cNvCxnSpPr>
            <a:cxnSpLocks noChangeAspect="1"/>
          </p:cNvCxnSpPr>
          <p:nvPr/>
        </p:nvCxnSpPr>
        <p:spPr>
          <a:xfrm flipH="1">
            <a:off x="7512554" y="3596663"/>
            <a:ext cx="627380" cy="6248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7990840" y="2889885"/>
            <a:ext cx="286766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throughput with stable accuracy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13</a:t>
            </a:fld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74982" y="2815928"/>
            <a:ext cx="11133916" cy="1643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.Hiragino Kaku Gothic Interface W3"/>
              <a:buChar char="▪"/>
              <a:defRPr kumimoji="1"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8755" y="1201420"/>
            <a:ext cx="11793855" cy="405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intelligent data plane approaches</a:t>
            </a:r>
            <a:r>
              <a:rPr lang="en-US" altLang="zh-CN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solidFill>
                  <a:srgbClr val="617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simultaneously achieve high accuracy and line-rate performance</a:t>
            </a:r>
          </a:p>
          <a:p>
            <a:pPr marL="342900" indent="-34290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2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Turbolearn: Split Inference for Intelligent Data Planes:</a:t>
            </a:r>
            <a:endParaRPr lang="en-US" altLang="zh-CN" sz="2200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 dual-path architecture combining </a:t>
            </a:r>
            <a:r>
              <a:rPr lang="en-US" altLang="zh-CN" sz="2200" dirty="0">
                <a:solidFill>
                  <a:srgbClr val="6175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ASIC fast path for lightweight inference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and witch </a:t>
            </a:r>
            <a:r>
              <a:rPr lang="en-US" altLang="zh-CN" sz="2200" dirty="0">
                <a:solidFill>
                  <a:srgbClr val="6175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Switch OS normal path for accurate models</a:t>
            </a:r>
          </a:p>
          <a:p>
            <a:pPr marL="800100" lvl="1" indent="-3429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Confidence-based traffic steering that </a:t>
            </a:r>
            <a:r>
              <a:rPr lang="en-US" altLang="zh-CN" sz="2200" dirty="0">
                <a:solidFill>
                  <a:srgbClr val="6175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sends only uncertain flows to software inference</a:t>
            </a:r>
          </a:p>
          <a:p>
            <a:pPr marL="800100" lvl="1" indent="-34290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2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Flow-aware model update mechanism to avoid repeated software processing </a:t>
            </a:r>
            <a:endParaRPr lang="en-US" altLang="zh-CN" sz="2200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Results: 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Compared with existing ASIC-only approaches, Turbolearn improves </a:t>
            </a:r>
            <a:r>
              <a:rPr lang="en-US" altLang="zh-CN" sz="2200" dirty="0">
                <a:solidFill>
                  <a:srgbClr val="617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Macro-F1 by up to 54.9%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 while maintaining </a:t>
            </a:r>
            <a:r>
              <a:rPr lang="en-US" altLang="zh-CN" sz="2200" dirty="0">
                <a:solidFill>
                  <a:srgbClr val="617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line-rate throughput and μs-level latency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605379" y="5603597"/>
            <a:ext cx="3235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zh-CN" alt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What is Intelligent Data Plane (IDP)?</a:t>
            </a:r>
          </a:p>
          <a:p>
            <a:endParaRPr kumimoji="1" lang="en-US" altLang="zh-CN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Intelligent Data Plane Enables Real-Time Network Intelligence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fld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786563" y="8815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06400" y="1454785"/>
            <a:ext cx="11344275" cy="42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ym typeface="+mn-ea"/>
              </a:rPr>
              <a:t>Embedding ML inference into programmable switches for line-rate traffic analysis</a:t>
            </a:r>
            <a:endParaRPr lang="zh-CN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550545" y="2028825"/>
            <a:ext cx="4826000" cy="44704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Traditional (Server-based Analytics)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6031865" y="2028825"/>
            <a:ext cx="4826000" cy="447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Intelligent Data Plane (IDP)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753745" y="2919095"/>
            <a:ext cx="648970" cy="123825"/>
            <a:chOff x="2063594" y="1912787"/>
            <a:chExt cx="649201" cy="123628"/>
          </a:xfrm>
        </p:grpSpPr>
        <p:sp>
          <p:nvSpPr>
            <p:cNvPr id="29" name="矩形 28"/>
            <p:cNvSpPr/>
            <p:nvPr/>
          </p:nvSpPr>
          <p:spPr>
            <a:xfrm>
              <a:off x="2063594" y="1912787"/>
              <a:ext cx="62016" cy="123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0" name="矩形 29"/>
            <p:cNvSpPr/>
            <p:nvPr/>
          </p:nvSpPr>
          <p:spPr>
            <a:xfrm>
              <a:off x="2181031" y="1912787"/>
              <a:ext cx="62016" cy="123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1" name="矩形 30"/>
            <p:cNvSpPr/>
            <p:nvPr/>
          </p:nvSpPr>
          <p:spPr>
            <a:xfrm>
              <a:off x="2298468" y="1912787"/>
              <a:ext cx="62016" cy="1236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2" name="矩形 31"/>
            <p:cNvSpPr/>
            <p:nvPr/>
          </p:nvSpPr>
          <p:spPr>
            <a:xfrm>
              <a:off x="2415905" y="1912787"/>
              <a:ext cx="62016" cy="123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3" name="矩形 32"/>
            <p:cNvSpPr/>
            <p:nvPr/>
          </p:nvSpPr>
          <p:spPr>
            <a:xfrm>
              <a:off x="2533342" y="1912787"/>
              <a:ext cx="62016" cy="123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4" name="矩形 33"/>
            <p:cNvSpPr/>
            <p:nvPr/>
          </p:nvSpPr>
          <p:spPr>
            <a:xfrm>
              <a:off x="2650779" y="1912787"/>
              <a:ext cx="62016" cy="1236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609600" y="3249295"/>
            <a:ext cx="950595" cy="352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Packets</a:t>
            </a:r>
          </a:p>
        </p:txBody>
      </p:sp>
      <p:cxnSp>
        <p:nvCxnSpPr>
          <p:cNvPr id="36" name="直接箭头连接符 35"/>
          <p:cNvCxnSpPr/>
          <p:nvPr/>
        </p:nvCxnSpPr>
        <p:spPr>
          <a:xfrm flipV="1">
            <a:off x="1402715" y="2973705"/>
            <a:ext cx="608965" cy="762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7" name="图片 36" descr="交换机 (1)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29155" y="2663825"/>
            <a:ext cx="808355" cy="635000"/>
          </a:xfrm>
          <a:prstGeom prst="rect">
            <a:avLst/>
          </a:prstGeom>
        </p:spPr>
      </p:pic>
      <p:pic>
        <p:nvPicPr>
          <p:cNvPr id="39" name="图片 38" descr="服务器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06470" y="2559050"/>
            <a:ext cx="751205" cy="751205"/>
          </a:xfrm>
          <a:prstGeom prst="rect">
            <a:avLst/>
          </a:prstGeom>
        </p:spPr>
      </p:pic>
      <p:pic>
        <p:nvPicPr>
          <p:cNvPr id="41" name="图片 40" descr="服务器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3215" y="2559050"/>
            <a:ext cx="751205" cy="751205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3506470" y="3249295"/>
            <a:ext cx="1492885" cy="614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ML Inference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Server</a:t>
            </a:r>
          </a:p>
        </p:txBody>
      </p:sp>
      <p:cxnSp>
        <p:nvCxnSpPr>
          <p:cNvPr id="45" name="直接箭头连接符 44"/>
          <p:cNvCxnSpPr/>
          <p:nvPr/>
        </p:nvCxnSpPr>
        <p:spPr>
          <a:xfrm flipV="1">
            <a:off x="2937510" y="3004820"/>
            <a:ext cx="608965" cy="762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2123440" y="3298825"/>
            <a:ext cx="819150" cy="352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Switch</a:t>
            </a:r>
          </a:p>
        </p:txBody>
      </p:sp>
      <p:cxnSp>
        <p:nvCxnSpPr>
          <p:cNvPr id="47" name="直接箭头连接符 46"/>
          <p:cNvCxnSpPr>
            <a:stCxn id="43" idx="2"/>
          </p:cNvCxnSpPr>
          <p:nvPr/>
        </p:nvCxnSpPr>
        <p:spPr>
          <a:xfrm flipH="1">
            <a:off x="4246880" y="3863340"/>
            <a:ext cx="6350" cy="329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9" name="图片 48" descr="ChatGPT Image 2026年7月27日 22_55_14"/>
          <p:cNvPicPr>
            <a:picLocks noChangeAspect="1"/>
          </p:cNvPicPr>
          <p:nvPr/>
        </p:nvPicPr>
        <p:blipFill>
          <a:blip r:embed="rId7"/>
          <a:srcRect l="33326" t="55731" r="60007" b="38620"/>
          <a:stretch>
            <a:fillRect/>
          </a:stretch>
        </p:blipFill>
        <p:spPr>
          <a:xfrm>
            <a:off x="3848735" y="4192905"/>
            <a:ext cx="802005" cy="509905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3531553" y="4636770"/>
            <a:ext cx="1442720" cy="352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High Latency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550545" y="5212080"/>
            <a:ext cx="4551045" cy="1360170"/>
          </a:xfrm>
          <a:prstGeom prst="roundRect">
            <a:avLst>
              <a:gd name="adj" fmla="val 11330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❌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Traffic leaves the network device</a:t>
            </a:r>
          </a:p>
          <a:p>
            <a:pPr algn="l">
              <a:lnSpc>
                <a:spcPct val="130000"/>
              </a:lnSpc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❌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High processing latency (ms ~ s)</a:t>
            </a:r>
          </a:p>
          <a:p>
            <a:pPr algn="l">
              <a:lnSpc>
                <a:spcPct val="130000"/>
              </a:lnSpc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❌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scalability</a:t>
            </a:r>
          </a:p>
        </p:txBody>
      </p:sp>
      <p:grpSp>
        <p:nvGrpSpPr>
          <p:cNvPr id="53" name="组合 52"/>
          <p:cNvGrpSpPr/>
          <p:nvPr/>
        </p:nvGrpSpPr>
        <p:grpSpPr>
          <a:xfrm>
            <a:off x="6793230" y="2919095"/>
            <a:ext cx="648970" cy="123825"/>
            <a:chOff x="2063594" y="1912787"/>
            <a:chExt cx="649201" cy="123628"/>
          </a:xfrm>
        </p:grpSpPr>
        <p:sp>
          <p:nvSpPr>
            <p:cNvPr id="65" name="矩形 64"/>
            <p:cNvSpPr/>
            <p:nvPr/>
          </p:nvSpPr>
          <p:spPr>
            <a:xfrm>
              <a:off x="2063594" y="1912787"/>
              <a:ext cx="62016" cy="123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67" name="矩形 66"/>
            <p:cNvSpPr/>
            <p:nvPr/>
          </p:nvSpPr>
          <p:spPr>
            <a:xfrm>
              <a:off x="2181031" y="1912787"/>
              <a:ext cx="62016" cy="123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68" name="矩形 67"/>
            <p:cNvSpPr/>
            <p:nvPr/>
          </p:nvSpPr>
          <p:spPr>
            <a:xfrm>
              <a:off x="2298468" y="1912787"/>
              <a:ext cx="62016" cy="1236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69" name="矩形 68"/>
            <p:cNvSpPr/>
            <p:nvPr/>
          </p:nvSpPr>
          <p:spPr>
            <a:xfrm>
              <a:off x="2415905" y="1912787"/>
              <a:ext cx="62016" cy="123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71" name="矩形 70"/>
            <p:cNvSpPr/>
            <p:nvPr/>
          </p:nvSpPr>
          <p:spPr>
            <a:xfrm>
              <a:off x="2533342" y="1912787"/>
              <a:ext cx="62016" cy="123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73" name="矩形 72"/>
            <p:cNvSpPr/>
            <p:nvPr/>
          </p:nvSpPr>
          <p:spPr>
            <a:xfrm>
              <a:off x="2650779" y="1912787"/>
              <a:ext cx="62016" cy="1236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6654800" y="3298825"/>
            <a:ext cx="950595" cy="352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Packets</a:t>
            </a:r>
          </a:p>
        </p:txBody>
      </p:sp>
      <p:sp>
        <p:nvSpPr>
          <p:cNvPr id="77" name="圆角矩形 76"/>
          <p:cNvSpPr/>
          <p:nvPr/>
        </p:nvSpPr>
        <p:spPr>
          <a:xfrm>
            <a:off x="6234430" y="5215255"/>
            <a:ext cx="5078730" cy="1360170"/>
          </a:xfrm>
          <a:prstGeom prst="roundRect">
            <a:avLst>
              <a:gd name="adj" fmla="val 11330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en-US" altLang="en-US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en-US" altLang="zh-CN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In-network processing: packets stay in the switch</a:t>
            </a:r>
          </a:p>
          <a:p>
            <a:pPr algn="l">
              <a:lnSpc>
                <a:spcPct val="130000"/>
              </a:lnSpc>
            </a:pPr>
            <a:r>
              <a:rPr lang="en-US" altLang="en-US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en-US" altLang="zh-CN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Tbps-scale throughput</a:t>
            </a:r>
          </a:p>
          <a:p>
            <a:pPr algn="l">
              <a:lnSpc>
                <a:spcPct val="130000"/>
              </a:lnSpc>
            </a:pPr>
            <a:r>
              <a:rPr lang="en-US" altLang="en-US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μs-level latency for real-time analysis</a:t>
            </a:r>
          </a:p>
        </p:txBody>
      </p:sp>
      <p:cxnSp>
        <p:nvCxnSpPr>
          <p:cNvPr id="79" name="直接箭头连接符 78"/>
          <p:cNvCxnSpPr>
            <a:stCxn id="73" idx="3"/>
            <a:endCxn id="81" idx="1"/>
          </p:cNvCxnSpPr>
          <p:nvPr/>
        </p:nvCxnSpPr>
        <p:spPr>
          <a:xfrm flipV="1">
            <a:off x="7442200" y="2973705"/>
            <a:ext cx="1066165" cy="762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0" name="文本框 79"/>
          <p:cNvSpPr txBox="1"/>
          <p:nvPr/>
        </p:nvSpPr>
        <p:spPr>
          <a:xfrm>
            <a:off x="7753985" y="3271520"/>
            <a:ext cx="3004185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Programmable Switch ASIC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(with ML inference)</a:t>
            </a:r>
          </a:p>
        </p:txBody>
      </p:sp>
      <p:pic>
        <p:nvPicPr>
          <p:cNvPr id="81" name="图片 80" descr="交换机 (2)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08365" y="2673350"/>
            <a:ext cx="1456690" cy="600075"/>
          </a:xfrm>
          <a:prstGeom prst="rect">
            <a:avLst/>
          </a:prstGeom>
        </p:spPr>
      </p:pic>
      <p:pic>
        <p:nvPicPr>
          <p:cNvPr id="84" name="图片 83" descr="ChatGPT Image 2026年7月27日 22_55_14"/>
          <p:cNvPicPr>
            <a:picLocks noChangeAspect="1"/>
          </p:cNvPicPr>
          <p:nvPr/>
        </p:nvPicPr>
        <p:blipFill>
          <a:blip r:embed="rId7"/>
          <a:srcRect l="71333" t="54287" r="20333" b="38861"/>
          <a:stretch>
            <a:fillRect/>
          </a:stretch>
        </p:blipFill>
        <p:spPr>
          <a:xfrm>
            <a:off x="8834120" y="4097020"/>
            <a:ext cx="883285" cy="544830"/>
          </a:xfrm>
          <a:prstGeom prst="rect">
            <a:avLst/>
          </a:prstGeom>
        </p:spPr>
      </p:pic>
      <p:sp>
        <p:nvSpPr>
          <p:cNvPr id="85" name="文本框 84"/>
          <p:cNvSpPr txBox="1"/>
          <p:nvPr/>
        </p:nvSpPr>
        <p:spPr>
          <a:xfrm>
            <a:off x="8467726" y="4631690"/>
            <a:ext cx="1821815" cy="614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srgbClr val="0951BC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Tbps Throughput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0" i="0" u="none" strike="noStrike" kern="1200" cap="none" spc="0" normalizeH="0" baseline="0" noProof="0" dirty="0">
                <a:ln>
                  <a:noFill/>
                </a:ln>
                <a:solidFill>
                  <a:srgbClr val="0951BC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μs-level Latency</a:t>
            </a:r>
          </a:p>
        </p:txBody>
      </p:sp>
      <p:cxnSp>
        <p:nvCxnSpPr>
          <p:cNvPr id="86" name="直接箭头连接符 85"/>
          <p:cNvCxnSpPr/>
          <p:nvPr/>
        </p:nvCxnSpPr>
        <p:spPr>
          <a:xfrm flipH="1">
            <a:off x="9272270" y="3798570"/>
            <a:ext cx="6350" cy="329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3"/>
          <p:cNvSpPr>
            <a:spLocks noGrp="1"/>
          </p:cNvSpPr>
          <p:nvPr>
            <p:ph type="title"/>
          </p:nvPr>
        </p:nvSpPr>
        <p:spPr>
          <a:xfrm>
            <a:off x="274983" y="-53873"/>
            <a:ext cx="11403494" cy="9028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Existing IDP Faces an Accuracy–Performance Trade-off</a:t>
            </a:r>
          </a:p>
        </p:txBody>
      </p:sp>
      <p:sp>
        <p:nvSpPr>
          <p:cNvPr id="14" name="AutoShape 7" descr="已上传的图片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Why do existing IDP systems struggle?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665480" y="2753360"/>
          <a:ext cx="5158740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4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Approach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Limitation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N3IC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simplified models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lookup approximation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Pegasus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ASIC resource bound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406400" y="1454785"/>
            <a:ext cx="11344275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Limited ASIC resources prevent high-capacity ML models from being deployed at line rate.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As a result, existing systems sacrifice accuracy for performance.  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l="1212" t="823" r="4896" b="7910"/>
          <a:stretch>
            <a:fillRect/>
          </a:stretch>
        </p:blipFill>
        <p:spPr>
          <a:xfrm>
            <a:off x="5943600" y="2223135"/>
            <a:ext cx="6111240" cy="327025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33400" y="5678805"/>
            <a:ext cx="11344275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ASIC-only inference creates a fundamental conflict between model accuracy and line-rate performance.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This motivates a new architecture beyond purely ASIC-only inference.</a:t>
            </a:r>
          </a:p>
        </p:txBody>
      </p:sp>
      <p:sp>
        <p:nvSpPr>
          <p:cNvPr id="7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935277" y="6308240"/>
            <a:ext cx="2743200" cy="365125"/>
          </a:xfrm>
        </p:spPr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fld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1420495" y="2475230"/>
            <a:ext cx="3260090" cy="2301240"/>
          </a:xfrm>
          <a:prstGeom prst="roundRect">
            <a:avLst>
              <a:gd name="adj" fmla="val 12375"/>
            </a:avLst>
          </a:prstGeom>
          <a:solidFill>
            <a:srgbClr val="E6F1FC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标题 3"/>
          <p:cNvSpPr>
            <a:spLocks noGrp="1"/>
          </p:cNvSpPr>
          <p:nvPr>
            <p:ph type="title"/>
          </p:nvPr>
        </p:nvSpPr>
        <p:spPr>
          <a:xfrm>
            <a:off x="274983" y="-53873"/>
            <a:ext cx="11403494" cy="9028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Insight 1: Complementary Computing Resources</a:t>
            </a:r>
          </a:p>
        </p:txBody>
      </p:sp>
      <p:sp>
        <p:nvSpPr>
          <p:cNvPr id="7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935277" y="6308240"/>
            <a:ext cx="2743200" cy="365125"/>
          </a:xfrm>
        </p:spPr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Key observation: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06400" y="1454785"/>
            <a:ext cx="11344275" cy="49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Observation 1: The switch has two computing resources</a:t>
            </a:r>
          </a:p>
        </p:txBody>
      </p:sp>
      <p:pic>
        <p:nvPicPr>
          <p:cNvPr id="2" name="图片 1" descr="asic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65605" y="2475230"/>
            <a:ext cx="830580" cy="83058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496185" y="2669540"/>
            <a:ext cx="1987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ASIC Pipeline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665605" y="3263265"/>
            <a:ext cx="301434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44145" indent="-144145" fontAlgn="auto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Line-rate</a:t>
            </a:r>
          </a:p>
          <a:p>
            <a:pPr marL="144145" indent="-144145" fontAlgn="auto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Low latency</a:t>
            </a:r>
          </a:p>
          <a:p>
            <a:pPr marL="144145" indent="-144145" fontAlgn="auto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Limited computation</a:t>
            </a:r>
          </a:p>
        </p:txBody>
      </p:sp>
      <p:sp>
        <p:nvSpPr>
          <p:cNvPr id="8" name="圆角矩形 7"/>
          <p:cNvSpPr/>
          <p:nvPr>
            <p:custDataLst>
              <p:tags r:id="rId5"/>
            </p:custDataLst>
          </p:nvPr>
        </p:nvSpPr>
        <p:spPr>
          <a:xfrm>
            <a:off x="6014085" y="2475230"/>
            <a:ext cx="3260090" cy="2301240"/>
          </a:xfrm>
          <a:prstGeom prst="roundRect">
            <a:avLst>
              <a:gd name="adj" fmla="val 9203"/>
            </a:avLst>
          </a:prstGeom>
          <a:solidFill>
            <a:srgbClr val="ECEDEE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ChatGPT Image 2026年7月28日 14_31_3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rcRect l="9826" t="43898" r="82208" b="47139"/>
          <a:stretch>
            <a:fillRect/>
          </a:stretch>
        </p:blipFill>
        <p:spPr>
          <a:xfrm>
            <a:off x="6191250" y="2555240"/>
            <a:ext cx="838835" cy="70802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7110730" y="2669540"/>
            <a:ext cx="1987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Switch OS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81025" y="5161280"/>
            <a:ext cx="10511155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two resources provide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 advantages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This creates the opportunity for split inference.</a:t>
            </a: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6191250" y="3263900"/>
            <a:ext cx="301434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44145" indent="-144145" fontAlgn="auto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Complex models</a:t>
            </a:r>
          </a:p>
          <a:p>
            <a:pPr marL="144145" indent="-144145" fontAlgn="auto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High accuracy</a:t>
            </a:r>
          </a:p>
          <a:p>
            <a:pPr marL="144145" indent="-144145" fontAlgn="auto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Higher latency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标题 3"/>
          <p:cNvSpPr>
            <a:spLocks noGrp="1"/>
          </p:cNvSpPr>
          <p:nvPr>
            <p:ph type="title"/>
          </p:nvPr>
        </p:nvSpPr>
        <p:spPr>
          <a:xfrm>
            <a:off x="274983" y="-53873"/>
            <a:ext cx="11403494" cy="9028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Insight 2: Traffic Difficulty is Uneven</a:t>
            </a:r>
          </a:p>
        </p:txBody>
      </p:sp>
      <p:sp>
        <p:nvSpPr>
          <p:cNvPr id="7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935277" y="6308240"/>
            <a:ext cx="2743200" cy="365125"/>
          </a:xfrm>
        </p:spPr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fld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Key observation:</a:t>
            </a:r>
          </a:p>
        </p:txBody>
      </p:sp>
      <p:pic>
        <p:nvPicPr>
          <p:cNvPr id="185" name="图片 184" descr="形状&#10;&#10;低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705" y="2493645"/>
            <a:ext cx="697230" cy="69723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840865" y="3103245"/>
            <a:ext cx="228790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  <a:sym typeface="+mn-ea"/>
              </a:rPr>
              <a:t>Light Model </a:t>
            </a:r>
          </a:p>
          <a:p>
            <a:pPr lvl="0" algn="ctr">
              <a:defRPr/>
            </a:pP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  <a:sym typeface="+mn-ea"/>
              </a:rPr>
              <a:t>(e.g., CNN)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47345" y="3103245"/>
            <a:ext cx="172847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Easy flows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855345" y="2725420"/>
            <a:ext cx="583565" cy="226695"/>
            <a:chOff x="781259" y="4382771"/>
            <a:chExt cx="485775" cy="167640"/>
          </a:xfrm>
        </p:grpSpPr>
        <p:sp>
          <p:nvSpPr>
            <p:cNvPr id="74" name="矩形 73"/>
            <p:cNvSpPr/>
            <p:nvPr/>
          </p:nvSpPr>
          <p:spPr>
            <a:xfrm>
              <a:off x="781259" y="4385946"/>
              <a:ext cx="81915" cy="164465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983189" y="4385946"/>
              <a:ext cx="81915" cy="164465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矩形 78"/>
            <p:cNvSpPr/>
            <p:nvPr/>
          </p:nvSpPr>
          <p:spPr>
            <a:xfrm>
              <a:off x="1185119" y="4382771"/>
              <a:ext cx="81915" cy="164465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6" name="直接箭头连接符 15"/>
          <p:cNvCxnSpPr>
            <a:stCxn id="79" idx="3"/>
            <a:endCxn id="185" idx="1"/>
          </p:cNvCxnSpPr>
          <p:nvPr/>
        </p:nvCxnSpPr>
        <p:spPr>
          <a:xfrm>
            <a:off x="1438910" y="2836545"/>
            <a:ext cx="1153795" cy="571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4371340" y="2723515"/>
            <a:ext cx="583565" cy="226695"/>
            <a:chOff x="781259" y="4382771"/>
            <a:chExt cx="485775" cy="167640"/>
          </a:xfrm>
          <a:solidFill>
            <a:schemeClr val="bg1">
              <a:lumMod val="65000"/>
            </a:schemeClr>
          </a:solidFill>
        </p:grpSpPr>
        <p:sp>
          <p:nvSpPr>
            <p:cNvPr id="18" name="矩形 17"/>
            <p:cNvSpPr/>
            <p:nvPr/>
          </p:nvSpPr>
          <p:spPr>
            <a:xfrm>
              <a:off x="781259" y="4385946"/>
              <a:ext cx="81915" cy="164465"/>
            </a:xfrm>
            <a:prstGeom prst="rect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983189" y="4385946"/>
              <a:ext cx="81915" cy="164465"/>
            </a:xfrm>
            <a:prstGeom prst="rect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185119" y="4382771"/>
              <a:ext cx="81915" cy="164465"/>
            </a:xfrm>
            <a:prstGeom prst="rect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3863975" y="3094990"/>
            <a:ext cx="172847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Hard flows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0" name="图片 189" descr="背景图案&#10;&#10;描述已自动生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050" y="2605405"/>
            <a:ext cx="502285" cy="502285"/>
          </a:xfrm>
          <a:prstGeom prst="rect">
            <a:avLst/>
          </a:prstGeom>
        </p:spPr>
      </p:pic>
      <p:cxnSp>
        <p:nvCxnSpPr>
          <p:cNvPr id="22" name="直接箭头连接符 21"/>
          <p:cNvCxnSpPr/>
          <p:nvPr/>
        </p:nvCxnSpPr>
        <p:spPr>
          <a:xfrm>
            <a:off x="4955540" y="2849245"/>
            <a:ext cx="1153795" cy="571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5484495" y="3100070"/>
            <a:ext cx="228790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  <a:sym typeface="+mn-ea"/>
              </a:rPr>
              <a:t>Complex Model (e.g., Transformer)</a:t>
            </a: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66115" y="4605020"/>
            <a:ext cx="10511155" cy="200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flows are easy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and can be handled by a lightweight model, while only a small fraction require accurate inference.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This motivates processing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flows in ASIC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and escalating only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flows to software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rcRect t="11622" r="50587"/>
          <a:stretch>
            <a:fillRect/>
          </a:stretch>
        </p:blipFill>
        <p:spPr>
          <a:xfrm>
            <a:off x="8129905" y="2096135"/>
            <a:ext cx="3109595" cy="2285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6400" y="1454785"/>
            <a:ext cx="11344275" cy="49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Observation 2: 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Most traffic is easy, while only a small fraction is hard.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fld>
            <a:endParaRPr kumimoji="1"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Turbolearn Overview</a:t>
            </a:r>
          </a:p>
        </p:txBody>
      </p:sp>
      <p:cxnSp>
        <p:nvCxnSpPr>
          <p:cNvPr id="42" name="直接箭头连接符 41"/>
          <p:cNvCxnSpPr/>
          <p:nvPr/>
        </p:nvCxnSpPr>
        <p:spPr>
          <a:xfrm>
            <a:off x="10025380" y="4657090"/>
            <a:ext cx="476250" cy="0"/>
          </a:xfrm>
          <a:prstGeom prst="straightConnector1">
            <a:avLst/>
          </a:prstGeom>
          <a:ln w="22225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226695" y="1052830"/>
            <a:ext cx="4032250" cy="46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263C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Normal Path (Switch OS)</a:t>
            </a:r>
          </a:p>
        </p:txBody>
      </p:sp>
      <p:cxnSp>
        <p:nvCxnSpPr>
          <p:cNvPr id="44" name="直接连接符 43"/>
          <p:cNvCxnSpPr/>
          <p:nvPr/>
        </p:nvCxnSpPr>
        <p:spPr>
          <a:xfrm>
            <a:off x="565150" y="2466975"/>
            <a:ext cx="9537065" cy="40640"/>
          </a:xfrm>
          <a:prstGeom prst="line">
            <a:avLst/>
          </a:prstGeom>
          <a:ln w="317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/>
        </p:nvGrpSpPr>
        <p:grpSpPr>
          <a:xfrm>
            <a:off x="4643755" y="1162685"/>
            <a:ext cx="2204720" cy="1118870"/>
            <a:chOff x="8101" y="5037"/>
            <a:chExt cx="3472" cy="1762"/>
          </a:xfrm>
        </p:grpSpPr>
        <p:sp>
          <p:nvSpPr>
            <p:cNvPr id="46" name="矩形 45"/>
            <p:cNvSpPr/>
            <p:nvPr/>
          </p:nvSpPr>
          <p:spPr>
            <a:xfrm>
              <a:off x="8101" y="5037"/>
              <a:ext cx="3472" cy="1663"/>
            </a:xfrm>
            <a:prstGeom prst="rect">
              <a:avLst/>
            </a:prstGeom>
            <a:solidFill>
              <a:srgbClr val="EEEFC5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16" y="5073"/>
              <a:ext cx="2719" cy="1300"/>
            </a:xfrm>
            <a:prstGeom prst="rect">
              <a:avLst/>
            </a:prstGeom>
          </p:spPr>
        </p:pic>
        <p:sp>
          <p:nvSpPr>
            <p:cNvPr id="48" name="文本框 47"/>
            <p:cNvSpPr txBox="1"/>
            <p:nvPr/>
          </p:nvSpPr>
          <p:spPr>
            <a:xfrm>
              <a:off x="8101" y="6217"/>
              <a:ext cx="338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latin typeface="Arial" panose="020B0604020202020204" pitchFamily="34" charset="0"/>
                  <a:ea typeface="等线" panose="02010600030101010101" charset="-122"/>
                  <a:cs typeface="Arial" panose="020B0604020202020204" pitchFamily="34" charset="0"/>
                </a:rPr>
                <a:t>Accurate Inference</a:t>
              </a:r>
            </a:p>
          </p:txBody>
        </p:sp>
      </p:grpSp>
      <p:pic>
        <p:nvPicPr>
          <p:cNvPr id="49" name="图片 48"/>
          <p:cNvPicPr>
            <a:picLocks noChangeAspect="1"/>
          </p:cNvPicPr>
          <p:nvPr/>
        </p:nvPicPr>
        <p:blipFill>
          <a:blip r:embed="rId4"/>
          <a:srcRect l="2095"/>
          <a:stretch>
            <a:fillRect/>
          </a:stretch>
        </p:blipFill>
        <p:spPr>
          <a:xfrm>
            <a:off x="7308215" y="1280795"/>
            <a:ext cx="835025" cy="833755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6934835" y="2114550"/>
            <a:ext cx="1593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  <a:sym typeface="+mn-ea"/>
              </a:rPr>
              <a:t>Digest Poller</a:t>
            </a:r>
            <a:endParaRPr lang="en-US" altLang="zh-CN" dirty="0"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578485" y="3795395"/>
            <a:ext cx="757555" cy="164465"/>
            <a:chOff x="972" y="2434"/>
            <a:chExt cx="1193" cy="259"/>
          </a:xfrm>
        </p:grpSpPr>
        <p:sp>
          <p:nvSpPr>
            <p:cNvPr id="53" name="矩形 52"/>
            <p:cNvSpPr/>
            <p:nvPr/>
          </p:nvSpPr>
          <p:spPr>
            <a:xfrm>
              <a:off x="972" y="2434"/>
              <a:ext cx="129" cy="259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1172" y="2434"/>
              <a:ext cx="129" cy="259"/>
            </a:xfrm>
            <a:prstGeom prst="rect">
              <a:avLst/>
            </a:prstGeom>
            <a:solidFill>
              <a:srgbClr val="DFDFDF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1388" y="2434"/>
              <a:ext cx="129" cy="259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1604" y="2434"/>
              <a:ext cx="129" cy="259"/>
            </a:xfrm>
            <a:prstGeom prst="rect">
              <a:avLst/>
            </a:prstGeom>
            <a:solidFill>
              <a:srgbClr val="DFDFDF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1820" y="2434"/>
              <a:ext cx="129" cy="259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2036" y="2434"/>
              <a:ext cx="129" cy="259"/>
            </a:xfrm>
            <a:prstGeom prst="rect">
              <a:avLst/>
            </a:prstGeom>
            <a:solidFill>
              <a:srgbClr val="DFDFDF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226695" y="2615565"/>
            <a:ext cx="3871595" cy="461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0263C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Fast Path (Switch ASICs)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382905" y="3378835"/>
            <a:ext cx="114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061720" y="3065145"/>
            <a:ext cx="3485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  <a:sym typeface="+mn-ea"/>
              </a:rPr>
              <a:t>Flow Classification Table</a:t>
            </a:r>
            <a:endParaRPr lang="en-US" altLang="zh-CN" dirty="0"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cxnSp>
        <p:nvCxnSpPr>
          <p:cNvPr id="64" name="直接箭头连接符 63"/>
          <p:cNvCxnSpPr/>
          <p:nvPr/>
        </p:nvCxnSpPr>
        <p:spPr>
          <a:xfrm>
            <a:off x="1352550" y="3883025"/>
            <a:ext cx="3683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6" name="圆角矩形 65"/>
          <p:cNvSpPr/>
          <p:nvPr/>
        </p:nvSpPr>
        <p:spPr>
          <a:xfrm>
            <a:off x="8065135" y="4384040"/>
            <a:ext cx="1626235" cy="553720"/>
          </a:xfrm>
          <a:prstGeom prst="roundRect">
            <a:avLst/>
          </a:prstGeom>
          <a:solidFill>
            <a:srgbClr val="ECECED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Classification</a:t>
            </a:r>
          </a:p>
          <a:p>
            <a:pPr algn="ctr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5247005" y="3747135"/>
            <a:ext cx="1332230" cy="369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i="1" dirty="0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Cache Hit</a:t>
            </a:r>
          </a:p>
        </p:txBody>
      </p:sp>
      <p:cxnSp>
        <p:nvCxnSpPr>
          <p:cNvPr id="68" name="肘形连接符 67"/>
          <p:cNvCxnSpPr/>
          <p:nvPr/>
        </p:nvCxnSpPr>
        <p:spPr>
          <a:xfrm>
            <a:off x="4551045" y="4834255"/>
            <a:ext cx="591185" cy="523875"/>
          </a:xfrm>
          <a:prstGeom prst="bentConnector3">
            <a:avLst>
              <a:gd name="adj1" fmla="val 50054"/>
            </a:avLst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9" name="矩形 68"/>
          <p:cNvSpPr/>
          <p:nvPr/>
        </p:nvSpPr>
        <p:spPr>
          <a:xfrm>
            <a:off x="3139440" y="4521200"/>
            <a:ext cx="1411605" cy="626110"/>
          </a:xfrm>
          <a:prstGeom prst="rect">
            <a:avLst/>
          </a:prstGeom>
          <a:solidFill>
            <a:srgbClr val="FCE6D5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  <a:sym typeface="+mn-ea"/>
              </a:rPr>
              <a:t>Packet Features</a:t>
            </a:r>
          </a:p>
        </p:txBody>
      </p:sp>
      <p:cxnSp>
        <p:nvCxnSpPr>
          <p:cNvPr id="72" name="肘形连接符 71"/>
          <p:cNvCxnSpPr/>
          <p:nvPr/>
        </p:nvCxnSpPr>
        <p:spPr>
          <a:xfrm flipV="1">
            <a:off x="4540250" y="5358130"/>
            <a:ext cx="603250" cy="430530"/>
          </a:xfrm>
          <a:prstGeom prst="bentConnector3">
            <a:avLst>
              <a:gd name="adj1" fmla="val 50105"/>
            </a:avLst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3" name="肘形连接符 72"/>
          <p:cNvCxnSpPr/>
          <p:nvPr/>
        </p:nvCxnSpPr>
        <p:spPr>
          <a:xfrm rot="16200000" flipH="1">
            <a:off x="1364615" y="3863340"/>
            <a:ext cx="1073785" cy="2493645"/>
          </a:xfrm>
          <a:prstGeom prst="bentConnector2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6" name="组合 85"/>
          <p:cNvGrpSpPr/>
          <p:nvPr/>
        </p:nvGrpSpPr>
        <p:grpSpPr>
          <a:xfrm>
            <a:off x="5118735" y="4799330"/>
            <a:ext cx="1457325" cy="1181735"/>
            <a:chOff x="10034" y="1822"/>
            <a:chExt cx="2295" cy="1861"/>
          </a:xfrm>
        </p:grpSpPr>
        <p:sp>
          <p:nvSpPr>
            <p:cNvPr id="87" name="矩形 86"/>
            <p:cNvSpPr/>
            <p:nvPr/>
          </p:nvSpPr>
          <p:spPr>
            <a:xfrm>
              <a:off x="10079" y="1822"/>
              <a:ext cx="2180" cy="1859"/>
            </a:xfrm>
            <a:prstGeom prst="rect">
              <a:avLst/>
            </a:prstGeom>
            <a:solidFill>
              <a:srgbClr val="FEF2CA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3" name="图片 9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43" y="1880"/>
              <a:ext cx="1416" cy="924"/>
            </a:xfrm>
            <a:prstGeom prst="rect">
              <a:avLst/>
            </a:prstGeom>
          </p:spPr>
        </p:pic>
        <p:sp>
          <p:nvSpPr>
            <p:cNvPr id="94" name="文本框 93"/>
            <p:cNvSpPr txBox="1"/>
            <p:nvPr/>
          </p:nvSpPr>
          <p:spPr>
            <a:xfrm>
              <a:off x="10034" y="2665"/>
              <a:ext cx="2295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latin typeface="Arial" panose="020B0604020202020204" pitchFamily="34" charset="0"/>
                  <a:ea typeface="等线" panose="02010600030101010101" charset="-122"/>
                  <a:cs typeface="Arial" panose="020B0604020202020204" pitchFamily="34" charset="0"/>
                </a:rPr>
                <a:t>Lightweight </a:t>
              </a:r>
            </a:p>
            <a:p>
              <a:pPr algn="ctr"/>
              <a:r>
                <a:rPr lang="en-US" altLang="zh-CN">
                  <a:latin typeface="Arial" panose="020B0604020202020204" pitchFamily="34" charset="0"/>
                  <a:ea typeface="等线" panose="02010600030101010101" charset="-122"/>
                  <a:cs typeface="Arial" panose="020B0604020202020204" pitchFamily="34" charset="0"/>
                </a:rPr>
                <a:t>Model</a:t>
              </a:r>
            </a:p>
          </p:txBody>
        </p:sp>
      </p:grpSp>
      <p:cxnSp>
        <p:nvCxnSpPr>
          <p:cNvPr id="95" name="直接箭头连接符 94"/>
          <p:cNvCxnSpPr/>
          <p:nvPr/>
        </p:nvCxnSpPr>
        <p:spPr>
          <a:xfrm>
            <a:off x="6531610" y="5344160"/>
            <a:ext cx="28257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圆角矩形 96"/>
              <p:cNvSpPr/>
              <p:nvPr/>
            </p:nvSpPr>
            <p:spPr>
              <a:xfrm>
                <a:off x="6790690" y="5033645"/>
                <a:ext cx="1851025" cy="553720"/>
              </a:xfrm>
              <a:prstGeom prst="roundRect">
                <a:avLst/>
              </a:prstGeom>
              <a:solidFill>
                <a:srgbClr val="ECECE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  <a:p>
                <a:pPr algn="ctr"/>
                <a:r>
                  <a:rPr lang="en-US" altLang="zh-CN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Confidence</a:t>
                </a:r>
                <a:r>
                  <a:rPr lang="en-US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等线" panose="02010600030101010101" charset="-122"/>
                    <a:cs typeface="Arial" panose="020B0604020202020204" pitchFamily="34" charset="0"/>
                    <a:sym typeface="+mn-ea"/>
                  </a:rPr>
                  <a:t>≥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+mn-ea"/>
                      </a:rPr>
                      <m:t>𝜏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等线" panose="02010600030101010101" charset="-122"/>
                    <a:cs typeface="Arial" panose="020B0604020202020204" pitchFamily="34" charset="0"/>
                    <a:sym typeface="+mn-ea"/>
                  </a:rPr>
                  <a:t>?</a:t>
                </a:r>
                <a:endPara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</p:txBody>
          </p:sp>
        </mc:Choice>
        <mc:Fallback xmlns="">
          <p:sp>
            <p:nvSpPr>
              <p:cNvPr id="97" name="圆角矩形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690" y="5033645"/>
                <a:ext cx="1851025" cy="553720"/>
              </a:xfrm>
              <a:prstGeom prst="roundRect">
                <a:avLst/>
              </a:prstGeom>
              <a:blipFill rotWithShape="1">
                <a:blip r:embed="rId6"/>
                <a:stretch>
                  <a:fillRect l="-343" t="-24312" r="-343" b="-24312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肘形连接符 97"/>
          <p:cNvCxnSpPr>
            <a:stCxn id="97" idx="0"/>
          </p:cNvCxnSpPr>
          <p:nvPr/>
        </p:nvCxnSpPr>
        <p:spPr>
          <a:xfrm rot="5400000" flipH="1" flipV="1">
            <a:off x="7733665" y="4702175"/>
            <a:ext cx="313690" cy="348615"/>
          </a:xfrm>
          <a:prstGeom prst="bentConnector2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9" name="圆角矩形 98"/>
          <p:cNvSpPr/>
          <p:nvPr/>
        </p:nvSpPr>
        <p:spPr>
          <a:xfrm>
            <a:off x="8065135" y="5702300"/>
            <a:ext cx="1638935" cy="553720"/>
          </a:xfrm>
          <a:prstGeom prst="roundRect">
            <a:avLst/>
          </a:prstGeom>
          <a:solidFill>
            <a:srgbClr val="ECECED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Digest</a:t>
            </a:r>
          </a:p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Generation</a:t>
            </a:r>
          </a:p>
        </p:txBody>
      </p:sp>
      <p:cxnSp>
        <p:nvCxnSpPr>
          <p:cNvPr id="100" name="肘形连接符 99"/>
          <p:cNvCxnSpPr>
            <a:stCxn id="97" idx="2"/>
            <a:endCxn id="99" idx="1"/>
          </p:cNvCxnSpPr>
          <p:nvPr/>
        </p:nvCxnSpPr>
        <p:spPr>
          <a:xfrm rot="16200000" flipH="1">
            <a:off x="7694930" y="5608955"/>
            <a:ext cx="391795" cy="348615"/>
          </a:xfrm>
          <a:prstGeom prst="bentConnector2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1" name="文本框 100"/>
          <p:cNvSpPr txBox="1"/>
          <p:nvPr/>
        </p:nvSpPr>
        <p:spPr>
          <a:xfrm>
            <a:off x="6934835" y="4354830"/>
            <a:ext cx="1539240" cy="365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600" i="1" dirty="0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Yes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7209155" y="5979160"/>
            <a:ext cx="10445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i="1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No</a:t>
            </a:r>
          </a:p>
        </p:txBody>
      </p:sp>
      <p:cxnSp>
        <p:nvCxnSpPr>
          <p:cNvPr id="103" name="肘形连接符 102"/>
          <p:cNvCxnSpPr>
            <a:stCxn id="119" idx="3"/>
            <a:endCxn id="66" idx="0"/>
          </p:cNvCxnSpPr>
          <p:nvPr/>
        </p:nvCxnSpPr>
        <p:spPr>
          <a:xfrm>
            <a:off x="3978910" y="4105910"/>
            <a:ext cx="4899660" cy="278130"/>
          </a:xfrm>
          <a:prstGeom prst="bentConnector2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4" name="肘形连接符 103"/>
          <p:cNvCxnSpPr>
            <a:stCxn id="99" idx="3"/>
            <a:endCxn id="49" idx="3"/>
          </p:cNvCxnSpPr>
          <p:nvPr/>
        </p:nvCxnSpPr>
        <p:spPr>
          <a:xfrm flipH="1" flipV="1">
            <a:off x="8143240" y="1697990"/>
            <a:ext cx="1560830" cy="4281170"/>
          </a:xfrm>
          <a:prstGeom prst="bentConnector3">
            <a:avLst>
              <a:gd name="adj1" fmla="val -15256"/>
            </a:avLst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5" name="直接箭头连接符 104"/>
          <p:cNvCxnSpPr>
            <a:stCxn id="49" idx="1"/>
          </p:cNvCxnSpPr>
          <p:nvPr/>
        </p:nvCxnSpPr>
        <p:spPr>
          <a:xfrm flipH="1">
            <a:off x="6846570" y="1697990"/>
            <a:ext cx="461645" cy="8255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6" name="肘形连接符 105"/>
          <p:cNvCxnSpPr/>
          <p:nvPr/>
        </p:nvCxnSpPr>
        <p:spPr>
          <a:xfrm rot="10800000" flipV="1">
            <a:off x="3978275" y="1691005"/>
            <a:ext cx="665480" cy="2175510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8" name="文本框 107"/>
          <p:cNvSpPr txBox="1"/>
          <p:nvPr/>
        </p:nvSpPr>
        <p:spPr>
          <a:xfrm>
            <a:off x="1358900" y="4516120"/>
            <a:ext cx="1579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i="1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Cache Miss</a:t>
            </a:r>
          </a:p>
        </p:txBody>
      </p:sp>
      <p:grpSp>
        <p:nvGrpSpPr>
          <p:cNvPr id="110" name="组合 109"/>
          <p:cNvGrpSpPr/>
          <p:nvPr/>
        </p:nvGrpSpPr>
        <p:grpSpPr>
          <a:xfrm>
            <a:off x="1787525" y="3508375"/>
            <a:ext cx="2191385" cy="955675"/>
            <a:chOff x="6575" y="8391"/>
            <a:chExt cx="2985" cy="1963"/>
          </a:xfrm>
        </p:grpSpPr>
        <p:sp>
          <p:nvSpPr>
            <p:cNvPr id="113" name="矩形 112"/>
            <p:cNvSpPr/>
            <p:nvPr/>
          </p:nvSpPr>
          <p:spPr>
            <a:xfrm>
              <a:off x="6575" y="8391"/>
              <a:ext cx="1584" cy="490"/>
            </a:xfrm>
            <a:prstGeom prst="rect">
              <a:avLst/>
            </a:prstGeom>
            <a:solidFill>
              <a:srgbClr val="ECECE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5-tuple</a:t>
              </a:r>
            </a:p>
          </p:txBody>
        </p:sp>
        <p:sp>
          <p:nvSpPr>
            <p:cNvPr id="114" name="矩形 113"/>
            <p:cNvSpPr/>
            <p:nvPr/>
          </p:nvSpPr>
          <p:spPr>
            <a:xfrm>
              <a:off x="8160" y="8391"/>
              <a:ext cx="1400" cy="490"/>
            </a:xfrm>
            <a:prstGeom prst="rect">
              <a:avLst/>
            </a:prstGeom>
            <a:solidFill>
              <a:srgbClr val="ECECE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Labels</a:t>
              </a:r>
            </a:p>
          </p:txBody>
        </p:sp>
        <p:sp>
          <p:nvSpPr>
            <p:cNvPr id="115" name="矩形 114"/>
            <p:cNvSpPr/>
            <p:nvPr/>
          </p:nvSpPr>
          <p:spPr>
            <a:xfrm>
              <a:off x="6575" y="8881"/>
              <a:ext cx="1584" cy="4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CECED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altLang="zh-CN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10.1.2.3,···</a:t>
              </a:r>
              <a:endPara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8159" y="8881"/>
              <a:ext cx="1400" cy="4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CECED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bengin</a:t>
              </a:r>
              <a:endParaRPr lang="en-US" altLang="zh-C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6575" y="9373"/>
              <a:ext cx="1585" cy="4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CECED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(17.2.1.4,···</a:t>
              </a:r>
              <a:endPara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119" name="矩形 118"/>
            <p:cNvSpPr/>
            <p:nvPr/>
          </p:nvSpPr>
          <p:spPr>
            <a:xfrm>
              <a:off x="8159" y="9373"/>
              <a:ext cx="1401" cy="4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CECED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malicious</a:t>
              </a:r>
            </a:p>
          </p:txBody>
        </p:sp>
        <p:sp>
          <p:nvSpPr>
            <p:cNvPr id="121" name="矩形 120"/>
            <p:cNvSpPr/>
            <p:nvPr/>
          </p:nvSpPr>
          <p:spPr>
            <a:xfrm>
              <a:off x="6575" y="9864"/>
              <a:ext cx="1584" cy="4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CECED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······</a:t>
              </a:r>
            </a:p>
          </p:txBody>
        </p:sp>
        <p:sp>
          <p:nvSpPr>
            <p:cNvPr id="122" name="矩形 121"/>
            <p:cNvSpPr/>
            <p:nvPr/>
          </p:nvSpPr>
          <p:spPr>
            <a:xfrm>
              <a:off x="8160" y="9864"/>
              <a:ext cx="1400" cy="4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CECED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······</a:t>
              </a:r>
            </a:p>
          </p:txBody>
        </p:sp>
      </p:grpSp>
      <p:sp>
        <p:nvSpPr>
          <p:cNvPr id="123" name="矩形 122"/>
          <p:cNvSpPr/>
          <p:nvPr/>
        </p:nvSpPr>
        <p:spPr>
          <a:xfrm>
            <a:off x="3161665" y="5451475"/>
            <a:ext cx="1389380" cy="603885"/>
          </a:xfrm>
          <a:prstGeom prst="rect">
            <a:avLst/>
          </a:prstGeom>
          <a:solidFill>
            <a:srgbClr val="FBEABB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  <a:sym typeface="+mn-ea"/>
              </a:rPr>
              <a:t>Flow </a:t>
            </a:r>
          </a:p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  <a:sym typeface="+mn-ea"/>
              </a:rPr>
              <a:t>Features</a:t>
            </a:r>
          </a:p>
        </p:txBody>
      </p:sp>
      <p:sp>
        <p:nvSpPr>
          <p:cNvPr id="124" name="文本框 123"/>
          <p:cNvSpPr txBox="1"/>
          <p:nvPr/>
        </p:nvSpPr>
        <p:spPr>
          <a:xfrm>
            <a:off x="2896870" y="1691005"/>
            <a:ext cx="1612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i="1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Flow State</a:t>
            </a:r>
          </a:p>
          <a:p>
            <a:pPr algn="ctr"/>
            <a:r>
              <a:rPr lang="en-US" altLang="zh-CN" i="1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Update</a:t>
            </a:r>
          </a:p>
        </p:txBody>
      </p:sp>
      <p:sp>
        <p:nvSpPr>
          <p:cNvPr id="125" name="文本框 124"/>
          <p:cNvSpPr txBox="1"/>
          <p:nvPr/>
        </p:nvSpPr>
        <p:spPr>
          <a:xfrm>
            <a:off x="8126730" y="2515235"/>
            <a:ext cx="1782445" cy="369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PCIe Channel</a:t>
            </a:r>
          </a:p>
        </p:txBody>
      </p:sp>
      <p:cxnSp>
        <p:nvCxnSpPr>
          <p:cNvPr id="126" name="肘形连接符 125"/>
          <p:cNvCxnSpPr>
            <a:endCxn id="69" idx="1"/>
          </p:cNvCxnSpPr>
          <p:nvPr/>
        </p:nvCxnSpPr>
        <p:spPr>
          <a:xfrm rot="5400000" flipV="1">
            <a:off x="2794635" y="4489450"/>
            <a:ext cx="379095" cy="309880"/>
          </a:xfrm>
          <a:prstGeom prst="bentConnector2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8" name="弧形 127"/>
          <p:cNvSpPr/>
          <p:nvPr/>
        </p:nvSpPr>
        <p:spPr>
          <a:xfrm>
            <a:off x="9848215" y="4580255"/>
            <a:ext cx="184785" cy="184150"/>
          </a:xfrm>
          <a:prstGeom prst="arc">
            <a:avLst>
              <a:gd name="adj1" fmla="val 11388209"/>
              <a:gd name="adj2" fmla="val 21263067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直接连接符 128"/>
          <p:cNvCxnSpPr/>
          <p:nvPr/>
        </p:nvCxnSpPr>
        <p:spPr>
          <a:xfrm>
            <a:off x="9691370" y="4660900"/>
            <a:ext cx="16637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本框 129"/>
          <p:cNvSpPr txBox="1"/>
          <p:nvPr/>
        </p:nvSpPr>
        <p:spPr>
          <a:xfrm>
            <a:off x="9909175" y="4228465"/>
            <a:ext cx="8604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i="1" dirty="0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Output</a:t>
            </a:r>
          </a:p>
        </p:txBody>
      </p:sp>
      <p:sp>
        <p:nvSpPr>
          <p:cNvPr id="131" name="文本框 130"/>
          <p:cNvSpPr txBox="1"/>
          <p:nvPr/>
        </p:nvSpPr>
        <p:spPr>
          <a:xfrm>
            <a:off x="8535035" y="1293495"/>
            <a:ext cx="11849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i="1" dirty="0">
                <a:solidFill>
                  <a:srgbClr val="468CD0"/>
                </a:soli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Digest</a:t>
            </a:r>
          </a:p>
        </p:txBody>
      </p:sp>
      <p:grpSp>
        <p:nvGrpSpPr>
          <p:cNvPr id="134" name="组合 133"/>
          <p:cNvGrpSpPr/>
          <p:nvPr/>
        </p:nvGrpSpPr>
        <p:grpSpPr>
          <a:xfrm>
            <a:off x="252730" y="4204970"/>
            <a:ext cx="1239520" cy="368300"/>
            <a:chOff x="27623" y="4280854"/>
            <a:chExt cx="1239411" cy="368300"/>
          </a:xfrm>
        </p:grpSpPr>
        <p:sp>
          <p:nvSpPr>
            <p:cNvPr id="135" name="矩形 134"/>
            <p:cNvSpPr/>
            <p:nvPr/>
          </p:nvSpPr>
          <p:spPr>
            <a:xfrm>
              <a:off x="781259" y="4385946"/>
              <a:ext cx="81915" cy="164465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矩形 135"/>
            <p:cNvSpPr/>
            <p:nvPr/>
          </p:nvSpPr>
          <p:spPr>
            <a:xfrm>
              <a:off x="983189" y="4385946"/>
              <a:ext cx="81915" cy="164465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矩形 136"/>
            <p:cNvSpPr/>
            <p:nvPr/>
          </p:nvSpPr>
          <p:spPr>
            <a:xfrm>
              <a:off x="1185119" y="4382771"/>
              <a:ext cx="81915" cy="164465"/>
            </a:xfrm>
            <a:prstGeom prst="rect">
              <a:avLst/>
            </a:prstGeom>
            <a:solidFill>
              <a:srgbClr val="80ADCE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文本框 137"/>
            <p:cNvSpPr txBox="1"/>
            <p:nvPr/>
          </p:nvSpPr>
          <p:spPr>
            <a:xfrm>
              <a:off x="27623" y="4280854"/>
              <a:ext cx="804227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等线" panose="02010600030101010101" charset="-122"/>
                  <a:cs typeface="Arial" panose="020B0604020202020204" pitchFamily="34" charset="0"/>
                </a:rPr>
                <a:t>Flow</a:t>
              </a:r>
              <a:endParaRPr lang="zh-CN" altLang="en-US" dirty="0"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sp>
        <p:nvSpPr>
          <p:cNvPr id="139" name="右大括号 138"/>
          <p:cNvSpPr/>
          <p:nvPr/>
        </p:nvSpPr>
        <p:spPr>
          <a:xfrm rot="5400000">
            <a:off x="819785" y="3667760"/>
            <a:ext cx="209550" cy="907415"/>
          </a:xfrm>
          <a:prstGeom prst="rightBrace">
            <a:avLst>
              <a:gd name="adj1" fmla="val 77298"/>
              <a:gd name="adj2" fmla="val 464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56"/>
          <p:cNvSpPr txBox="1"/>
          <p:nvPr/>
        </p:nvSpPr>
        <p:spPr>
          <a:xfrm>
            <a:off x="321945" y="3198495"/>
            <a:ext cx="8604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Packet</a:t>
            </a:r>
          </a:p>
        </p:txBody>
      </p:sp>
      <p:sp>
        <p:nvSpPr>
          <p:cNvPr id="60" name="矩形 59"/>
          <p:cNvSpPr/>
          <p:nvPr/>
        </p:nvSpPr>
        <p:spPr>
          <a:xfrm>
            <a:off x="1901190" y="2747645"/>
            <a:ext cx="1998980" cy="832485"/>
          </a:xfrm>
          <a:prstGeom prst="rect">
            <a:avLst/>
          </a:prstGeom>
          <a:solidFill>
            <a:srgbClr val="EFE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Feature Extraction</a:t>
            </a:r>
          </a:p>
        </p:txBody>
      </p:sp>
      <p:cxnSp>
        <p:nvCxnSpPr>
          <p:cNvPr id="63" name="直接箭头连接符 62"/>
          <p:cNvCxnSpPr/>
          <p:nvPr/>
        </p:nvCxnSpPr>
        <p:spPr>
          <a:xfrm>
            <a:off x="4051935" y="3096260"/>
            <a:ext cx="531495" cy="254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文本框 64"/>
          <p:cNvSpPr txBox="1"/>
          <p:nvPr/>
        </p:nvSpPr>
        <p:spPr>
          <a:xfrm>
            <a:off x="4527550" y="3453765"/>
            <a:ext cx="1844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Light Model </a:t>
            </a:r>
          </a:p>
        </p:txBody>
      </p:sp>
      <p:cxnSp>
        <p:nvCxnSpPr>
          <p:cNvPr id="67" name="直接箭头连接符 66"/>
          <p:cNvCxnSpPr/>
          <p:nvPr/>
        </p:nvCxnSpPr>
        <p:spPr>
          <a:xfrm>
            <a:off x="6117590" y="3096260"/>
            <a:ext cx="4318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文本框 70"/>
              <p:cNvSpPr txBox="1"/>
              <p:nvPr/>
            </p:nvSpPr>
            <p:spPr>
              <a:xfrm>
                <a:off x="9161780" y="2688908"/>
                <a:ext cx="1185545" cy="6153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lvl="0">
                  <a:defRPr/>
                </a:pPr>
                <a:r>
                  <a:rPr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Score: </a:t>
                </a:r>
                <a14:m>
                  <m:oMath xmlns:m="http://schemas.openxmlformats.org/officeDocument/2006/math">
                    <m:r>
                      <a:rPr kumimoji="0" lang="en-US" altLang="zh-CN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BF4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0.95</m:t>
                    </m:r>
                  </m:oMath>
                </a14:m>
                <a:endParaRPr kumimoji="0" lang="en-US" altLang="zh-CN" sz="2000" b="0" i="1" u="none" strike="noStrike" kern="1200" cap="none" spc="0" normalizeH="0" baseline="0" noProof="0" dirty="0">
                  <a:ln>
                    <a:noFill/>
                  </a:ln>
                  <a:solidFill>
                    <a:srgbClr val="1C7C25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≥</m:t>
                      </m:r>
                      <m:r>
                        <a:rPr kumimoji="0" lang="zh-CN" alt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文本框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780" y="2688908"/>
                <a:ext cx="1185545" cy="615315"/>
              </a:xfrm>
              <a:prstGeom prst="rect">
                <a:avLst/>
              </a:prstGeom>
              <a:blipFill rotWithShape="1">
                <a:blip r:embed="rId4"/>
                <a:stretch>
                  <a:fillRect t="-52" r="-5945" b="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直接箭头连接符 75"/>
          <p:cNvCxnSpPr/>
          <p:nvPr/>
        </p:nvCxnSpPr>
        <p:spPr>
          <a:xfrm>
            <a:off x="10401300" y="3195955"/>
            <a:ext cx="4318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/>
        </p:nvSpPr>
        <p:spPr>
          <a:xfrm>
            <a:off x="10836910" y="3002915"/>
            <a:ext cx="11430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70BF4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Benign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91160" y="3007995"/>
            <a:ext cx="797560" cy="190500"/>
            <a:chOff x="2063594" y="1912787"/>
            <a:chExt cx="649201" cy="123628"/>
          </a:xfrm>
        </p:grpSpPr>
        <p:sp>
          <p:nvSpPr>
            <p:cNvPr id="34" name="矩形 33"/>
            <p:cNvSpPr/>
            <p:nvPr/>
          </p:nvSpPr>
          <p:spPr>
            <a:xfrm>
              <a:off x="2063594" y="1912787"/>
              <a:ext cx="62016" cy="123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5" name="矩形 34"/>
            <p:cNvSpPr/>
            <p:nvPr/>
          </p:nvSpPr>
          <p:spPr>
            <a:xfrm>
              <a:off x="2181031" y="1912787"/>
              <a:ext cx="62016" cy="123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37" name="矩形 36"/>
            <p:cNvSpPr/>
            <p:nvPr/>
          </p:nvSpPr>
          <p:spPr>
            <a:xfrm>
              <a:off x="2298468" y="1912787"/>
              <a:ext cx="62016" cy="1236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42" name="矩形 41"/>
            <p:cNvSpPr/>
            <p:nvPr/>
          </p:nvSpPr>
          <p:spPr>
            <a:xfrm>
              <a:off x="2415905" y="1912787"/>
              <a:ext cx="62016" cy="123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47" name="矩形 46"/>
            <p:cNvSpPr/>
            <p:nvPr/>
          </p:nvSpPr>
          <p:spPr>
            <a:xfrm>
              <a:off x="2533342" y="1912787"/>
              <a:ext cx="62016" cy="123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  <p:sp>
          <p:nvSpPr>
            <p:cNvPr id="49" name="矩形 48"/>
            <p:cNvSpPr/>
            <p:nvPr/>
          </p:nvSpPr>
          <p:spPr>
            <a:xfrm>
              <a:off x="2650779" y="1912787"/>
              <a:ext cx="62016" cy="1236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sz="1700"/>
            </a:p>
          </p:txBody>
        </p:sp>
      </p:grpSp>
      <p:sp>
        <p:nvSpPr>
          <p:cNvPr id="50" name="圆角矩形 49"/>
          <p:cNvSpPr/>
          <p:nvPr/>
        </p:nvSpPr>
        <p:spPr>
          <a:xfrm>
            <a:off x="4210050" y="2780030"/>
            <a:ext cx="215900" cy="215900"/>
          </a:xfrm>
          <a:prstGeom prst="roundRect">
            <a:avLst>
              <a:gd name="adj" fmla="val 32101"/>
            </a:avLst>
          </a:prstGeom>
          <a:pattFill prst="dkDnDiag">
            <a:fgClr>
              <a:srgbClr val="75BD42">
                <a:lumMod val="20000"/>
                <a:lumOff val="80000"/>
              </a:srgbClr>
            </a:fgClr>
            <a:bgClr>
              <a:sysClr val="window" lastClr="FFFFFF"/>
            </a:bgClr>
          </a:pattFill>
          <a:ln w="9525" cap="flat" cmpd="sng" algn="ctr">
            <a:solidFill>
              <a:srgbClr val="4874CB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185" name="图片 184" descr="形状&#10;&#10;低可信度描述已自动生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830" y="2536825"/>
            <a:ext cx="1252220" cy="10433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文本框 197"/>
              <p:cNvSpPr txBox="1"/>
              <p:nvPr/>
            </p:nvSpPr>
            <p:spPr>
              <a:xfrm>
                <a:off x="9349740" y="3361055"/>
                <a:ext cx="781050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zh-CN" alt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𝜏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=0.9</m:t>
                      </m:r>
                    </m:oMath>
                  </m:oMathPara>
                </a14:m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8" name="文本框 1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740" y="3361055"/>
                <a:ext cx="781050" cy="307340"/>
              </a:xfrm>
              <a:prstGeom prst="rect">
                <a:avLst/>
              </a:prstGeom>
              <a:blipFill rotWithShape="1">
                <a:blip r:embed="rId6"/>
                <a:stretch>
                  <a:fillRect r="-90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直接箭头连接符 58"/>
          <p:cNvCxnSpPr/>
          <p:nvPr/>
        </p:nvCxnSpPr>
        <p:spPr>
          <a:xfrm flipV="1">
            <a:off x="1256665" y="3134360"/>
            <a:ext cx="438785" cy="254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1"/>
          <p:cNvSpPr/>
          <p:nvPr/>
        </p:nvSpPr>
        <p:spPr>
          <a:xfrm>
            <a:off x="6572250" y="2689225"/>
            <a:ext cx="2051050" cy="850265"/>
          </a:xfrm>
          <a:prstGeom prst="rect">
            <a:avLst/>
          </a:prstGeom>
          <a:solidFill>
            <a:srgbClr val="EFE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Confidence Estimation</a:t>
            </a:r>
          </a:p>
        </p:txBody>
      </p:sp>
      <p:cxnSp>
        <p:nvCxnSpPr>
          <p:cNvPr id="53" name="直接箭头连接符 52"/>
          <p:cNvCxnSpPr/>
          <p:nvPr/>
        </p:nvCxnSpPr>
        <p:spPr>
          <a:xfrm>
            <a:off x="8663305" y="3198495"/>
            <a:ext cx="4318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文本框 68"/>
          <p:cNvSpPr txBox="1"/>
          <p:nvPr/>
        </p:nvSpPr>
        <p:spPr>
          <a:xfrm>
            <a:off x="1695450" y="3597275"/>
            <a:ext cx="2514600" cy="902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packet features</a:t>
            </a:r>
            <a:endParaRPr lang="en-US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flow state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4210050" y="1699260"/>
            <a:ext cx="271970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ASIC-friendly lookup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aggregation</a:t>
            </a:r>
          </a:p>
        </p:txBody>
      </p:sp>
      <p:sp>
        <p:nvSpPr>
          <p:cNvPr id="74" name="标题 7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Fast Path: Line-rate ASIC Inference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6331585" y="3724910"/>
            <a:ext cx="28581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High (≥ τ)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→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Output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Low (&lt; τ)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→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Digest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824230" y="5231765"/>
            <a:ext cx="1059942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Insight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Fast path handles the common cases at line rate, and only uncertain flows are escalated to software.</a:t>
            </a:r>
          </a:p>
        </p:txBody>
      </p:sp>
      <p:sp>
        <p:nvSpPr>
          <p:cNvPr id="89" name="内容占位符 88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Processes most flows at line rate with lightweight inference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kumimoji="1"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Normal Path: Accurate Software Inference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650875" y="1874520"/>
            <a:ext cx="9737090" cy="3294766"/>
            <a:chOff x="502" y="3504"/>
            <a:chExt cx="12453" cy="40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/>
                <p:cNvSpPr txBox="1"/>
                <p:nvPr/>
              </p:nvSpPr>
              <p:spPr>
                <a:xfrm>
                  <a:off x="8499" y="3596"/>
                  <a:ext cx="1833" cy="75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lvl="0">
                    <a:defRPr/>
                  </a:pPr>
                  <a:r>
                    <a:rPr lang="en-US" altLang="zh-CN" sz="20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Score: </a:t>
                  </a:r>
                  <a14:m>
                    <m:oMath xmlns:m="http://schemas.openxmlformats.org/officeDocument/2006/math"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E645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0.72</m:t>
                      </m:r>
                    </m:oMath>
                  </a14:m>
                  <a:endParaRPr kumimoji="0" lang="en-US" altLang="zh-CN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EE645F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&lt;</m:t>
                        </m:r>
                        <m:r>
                          <a:rPr kumimoji="0" lang="zh-CN" alt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𝜏</m:t>
                        </m:r>
                      </m:oMath>
                    </m:oMathPara>
                  </a14:m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文本框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9" y="3596"/>
                  <a:ext cx="1833" cy="757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文本框 47"/>
            <p:cNvSpPr txBox="1"/>
            <p:nvPr/>
          </p:nvSpPr>
          <p:spPr>
            <a:xfrm>
              <a:off x="5488" y="6690"/>
              <a:ext cx="2920" cy="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Complex Model (e.g., Transformer)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8118" y="5990"/>
              <a:ext cx="2048" cy="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“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E645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Malicious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”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0" name="直接箭头连接符 49"/>
            <p:cNvCxnSpPr/>
            <p:nvPr/>
          </p:nvCxnSpPr>
          <p:spPr>
            <a:xfrm>
              <a:off x="5307" y="6322"/>
              <a:ext cx="62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连接符: 肘形 96"/>
            <p:cNvCxnSpPr>
              <a:stCxn id="47" idx="3"/>
              <a:endCxn id="68" idx="0"/>
            </p:cNvCxnSpPr>
            <p:nvPr/>
          </p:nvCxnSpPr>
          <p:spPr>
            <a:xfrm flipH="1">
              <a:off x="1700" y="3975"/>
              <a:ext cx="8632" cy="1826"/>
            </a:xfrm>
            <a:prstGeom prst="bentConnector4">
              <a:avLst>
                <a:gd name="adj1" fmla="val -3528"/>
                <a:gd name="adj2" fmla="val 78277"/>
              </a:avLst>
            </a:prstGeom>
            <a:ln w="25400" cap="rnd">
              <a:solidFill>
                <a:schemeClr val="tx1"/>
              </a:solidFill>
              <a:prstDash val="sysDash"/>
              <a:round/>
              <a:headEnd type="none" w="lg" len="lg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/>
          </p:nvSpPr>
          <p:spPr>
            <a:xfrm>
              <a:off x="688" y="4585"/>
              <a:ext cx="1851" cy="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(Unknown)</a:t>
              </a: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914" y="4044"/>
              <a:ext cx="1343" cy="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Packet</a:t>
              </a:r>
            </a:p>
          </p:txBody>
        </p:sp>
        <p:cxnSp>
          <p:nvCxnSpPr>
            <p:cNvPr id="54" name="直接箭头连接符 58"/>
            <p:cNvCxnSpPr>
              <a:endCxn id="55" idx="1"/>
            </p:cNvCxnSpPr>
            <p:nvPr/>
          </p:nvCxnSpPr>
          <p:spPr>
            <a:xfrm flipV="1">
              <a:off x="2285" y="4102"/>
              <a:ext cx="704" cy="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矩形 54"/>
            <p:cNvSpPr/>
            <p:nvPr/>
          </p:nvSpPr>
          <p:spPr>
            <a:xfrm>
              <a:off x="2989" y="3613"/>
              <a:ext cx="1853" cy="978"/>
            </a:xfrm>
            <a:prstGeom prst="rect">
              <a:avLst/>
            </a:prstGeom>
            <a:solidFill>
              <a:srgbClr val="EFEFE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Feature Extraction</a:t>
              </a:r>
            </a:p>
          </p:txBody>
        </p:sp>
        <p:cxnSp>
          <p:nvCxnSpPr>
            <p:cNvPr id="56" name="直接箭头连接符 62"/>
            <p:cNvCxnSpPr>
              <a:stCxn id="55" idx="3"/>
            </p:cNvCxnSpPr>
            <p:nvPr/>
          </p:nvCxnSpPr>
          <p:spPr>
            <a:xfrm>
              <a:off x="4842" y="4102"/>
              <a:ext cx="836" cy="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57" name="组合 56"/>
            <p:cNvGrpSpPr/>
            <p:nvPr/>
          </p:nvGrpSpPr>
          <p:grpSpPr>
            <a:xfrm>
              <a:off x="1057" y="3766"/>
              <a:ext cx="1022" cy="195"/>
              <a:chOff x="2063594" y="1912787"/>
              <a:chExt cx="649201" cy="123628"/>
            </a:xfrm>
          </p:grpSpPr>
          <p:sp>
            <p:nvSpPr>
              <p:cNvPr id="59" name="矩形 58"/>
              <p:cNvSpPr/>
              <p:nvPr/>
            </p:nvSpPr>
            <p:spPr>
              <a:xfrm>
                <a:off x="2063594" y="1912787"/>
                <a:ext cx="62016" cy="12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矩形 59"/>
              <p:cNvSpPr/>
              <p:nvPr/>
            </p:nvSpPr>
            <p:spPr>
              <a:xfrm>
                <a:off x="2181031" y="1912787"/>
                <a:ext cx="62016" cy="12362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2298468" y="1912787"/>
                <a:ext cx="62016" cy="1236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2415905" y="1912787"/>
                <a:ext cx="62016" cy="12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矩形 62"/>
              <p:cNvSpPr/>
              <p:nvPr/>
            </p:nvSpPr>
            <p:spPr>
              <a:xfrm>
                <a:off x="2533342" y="1912787"/>
                <a:ext cx="62016" cy="12362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2650779" y="1912787"/>
                <a:ext cx="62016" cy="1236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5" name="圆角矩形 64"/>
            <p:cNvSpPr/>
            <p:nvPr/>
          </p:nvSpPr>
          <p:spPr>
            <a:xfrm>
              <a:off x="5095" y="3640"/>
              <a:ext cx="340" cy="340"/>
            </a:xfrm>
            <a:prstGeom prst="roundRect">
              <a:avLst>
                <a:gd name="adj" fmla="val 32101"/>
              </a:avLst>
            </a:prstGeom>
            <a:pattFill prst="dkDnDiag">
              <a:fgClr>
                <a:srgbClr val="FAE3E1"/>
              </a:fgClr>
              <a:bgClr>
                <a:sysClr val="window" lastClr="FFFFFF"/>
              </a:bgClr>
            </a:pattFill>
            <a:ln w="9525" cap="flat" cmpd="sng" algn="ctr">
              <a:solidFill>
                <a:srgbClr val="4874CB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66" name="直接箭头连接符 62"/>
            <p:cNvCxnSpPr/>
            <p:nvPr/>
          </p:nvCxnSpPr>
          <p:spPr>
            <a:xfrm>
              <a:off x="7728" y="4106"/>
              <a:ext cx="68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矩形 66"/>
            <p:cNvSpPr/>
            <p:nvPr/>
          </p:nvSpPr>
          <p:spPr>
            <a:xfrm>
              <a:off x="716" y="5800"/>
              <a:ext cx="4591" cy="1037"/>
            </a:xfrm>
            <a:prstGeom prst="rect">
              <a:avLst/>
            </a:prstGeom>
            <a:solidFill>
              <a:srgbClr val="E1EEFF"/>
            </a:solidFill>
            <a:ln w="12700">
              <a:solidFill>
                <a:srgbClr val="0464C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724" y="5801"/>
              <a:ext cx="1952" cy="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Digest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Generator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3735" y="5809"/>
              <a:ext cx="1708" cy="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Digest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Receiver</a:t>
              </a:r>
            </a:p>
          </p:txBody>
        </p:sp>
        <p:cxnSp>
          <p:nvCxnSpPr>
            <p:cNvPr id="70" name="直接箭头连接符 94"/>
            <p:cNvCxnSpPr/>
            <p:nvPr/>
          </p:nvCxnSpPr>
          <p:spPr>
            <a:xfrm>
              <a:off x="7698" y="6324"/>
              <a:ext cx="510" cy="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矩形 70"/>
            <p:cNvSpPr/>
            <p:nvPr/>
          </p:nvSpPr>
          <p:spPr>
            <a:xfrm>
              <a:off x="10404" y="5798"/>
              <a:ext cx="2202" cy="977"/>
            </a:xfrm>
            <a:prstGeom prst="rect">
              <a:avLst/>
            </a:prstGeom>
            <a:solidFill>
              <a:srgbClr val="EEEEEE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Update Flow Table</a:t>
              </a:r>
            </a:p>
          </p:txBody>
        </p:sp>
        <p:cxnSp>
          <p:nvCxnSpPr>
            <p:cNvPr id="72" name="直接箭头连接符 94"/>
            <p:cNvCxnSpPr/>
            <p:nvPr/>
          </p:nvCxnSpPr>
          <p:spPr>
            <a:xfrm>
              <a:off x="9990" y="6312"/>
              <a:ext cx="414" cy="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9848" y="6796"/>
              <a:ext cx="3107" cy="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[Flow ID</a:t>
              </a:r>
              <a:r>
                <a:rPr lang="en-US" altLang="zh-CN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: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E645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Malicious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]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5689" y="4455"/>
              <a:ext cx="2050" cy="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  <a:sym typeface="+mn-ea"/>
                </a:rPr>
                <a:t>Light Model (e.g., CNN)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78" name="图片 77" descr="形状&#10;&#10;低可信度描述已自动生成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5" y="3504"/>
              <a:ext cx="1098" cy="1098"/>
            </a:xfrm>
            <a:prstGeom prst="rect">
              <a:avLst/>
            </a:prstGeom>
          </p:spPr>
        </p:pic>
        <p:pic>
          <p:nvPicPr>
            <p:cNvPr id="79" name="图片 78" descr="形状&#10;&#10;低可信度描述已自动生成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21" y="5915"/>
              <a:ext cx="791" cy="791"/>
            </a:xfrm>
            <a:prstGeom prst="rect">
              <a:avLst/>
            </a:prstGeom>
          </p:spPr>
        </p:pic>
        <p:pic>
          <p:nvPicPr>
            <p:cNvPr id="80" name="图片 79" descr="背景图案&#10;&#10;描述已自动生成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55" y="5927"/>
              <a:ext cx="791" cy="791"/>
            </a:xfrm>
            <a:prstGeom prst="rect">
              <a:avLst/>
            </a:prstGeom>
          </p:spPr>
        </p:pic>
        <p:sp>
          <p:nvSpPr>
            <p:cNvPr id="82" name="文本框 81"/>
            <p:cNvSpPr txBox="1"/>
            <p:nvPr/>
          </p:nvSpPr>
          <p:spPr>
            <a:xfrm>
              <a:off x="502" y="6834"/>
              <a:ext cx="2394" cy="4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Switch ASIC</a:t>
              </a: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3622" y="6851"/>
              <a:ext cx="1809" cy="4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Switch OS</a:t>
              </a:r>
            </a:p>
          </p:txBody>
        </p:sp>
        <p:sp>
          <p:nvSpPr>
            <p:cNvPr id="86" name="矩形 85"/>
            <p:cNvSpPr/>
            <p:nvPr/>
          </p:nvSpPr>
          <p:spPr>
            <a:xfrm>
              <a:off x="2602" y="5800"/>
              <a:ext cx="1212" cy="1037"/>
            </a:xfrm>
            <a:prstGeom prst="rect">
              <a:avLst/>
            </a:prstGeom>
            <a:solidFill>
              <a:schemeClr val="bg1">
                <a:alpha val="79105"/>
              </a:schemeClr>
            </a:solidFill>
            <a:ln w="12700" cap="rnd">
              <a:solidFill>
                <a:srgbClr val="0464C1"/>
              </a:solidFill>
              <a:prstDash val="dash"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PCIe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文本框 86"/>
                <p:cNvSpPr txBox="1"/>
                <p:nvPr/>
              </p:nvSpPr>
              <p:spPr>
                <a:xfrm>
                  <a:off x="8800" y="4517"/>
                  <a:ext cx="1230" cy="3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zh-CN" alt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𝜏</m:t>
                        </m:r>
                        <m: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=0.9</m:t>
                        </m:r>
                      </m:oMath>
                    </m:oMathPara>
                  </a14:m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文本框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0" y="4517"/>
                  <a:ext cx="1230" cy="378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圆角矩形 87"/>
            <p:cNvSpPr/>
            <p:nvPr/>
          </p:nvSpPr>
          <p:spPr>
            <a:xfrm>
              <a:off x="5431" y="5856"/>
              <a:ext cx="340" cy="340"/>
            </a:xfrm>
            <a:prstGeom prst="roundRect">
              <a:avLst>
                <a:gd name="adj" fmla="val 32101"/>
              </a:avLst>
            </a:prstGeom>
            <a:pattFill prst="dkDnDiag">
              <a:fgClr>
                <a:srgbClr val="FAE3E1"/>
              </a:fgClr>
              <a:bgClr>
                <a:sysClr val="window" lastClr="FFFFFF"/>
              </a:bgClr>
            </a:pattFill>
            <a:ln w="9525" cap="flat" cmpd="sng" algn="ctr">
              <a:solidFill>
                <a:srgbClr val="4874CB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9" name="内容占位符 88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Handles only low-confidence flows with complex models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824230" y="5339715"/>
            <a:ext cx="1059942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Insight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Only uncertain flows are sent to software, and flow table updates eliminate repeated inference.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0E6C-14B8-494A-8488-DE6499E0C046}" type="slidenum">
              <a:rPr kumimoji="1"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kumimoji="1"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Experimental Setup</a:t>
            </a:r>
          </a:p>
        </p:txBody>
      </p:sp>
      <p:sp>
        <p:nvSpPr>
          <p:cNvPr id="89" name="内容占位符 88"/>
          <p:cNvSpPr>
            <a:spLocks noGrp="1"/>
          </p:cNvSpPr>
          <p:nvPr>
            <p:ph idx="1"/>
          </p:nvPr>
        </p:nvSpPr>
        <p:spPr>
          <a:xfrm>
            <a:off x="318070" y="915819"/>
            <a:ext cx="11397711" cy="523220"/>
          </a:xfrm>
        </p:spPr>
        <p:txBody>
          <a:bodyPr>
            <a:normAutofit/>
          </a:bodyPr>
          <a:lstStyle/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Hardware Platform: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06400" y="1374775"/>
            <a:ext cx="11344275" cy="90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Intel Tofino2 programmable switch with 32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×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400Gbps ports, supporting ASIC fast path and Switch OS normal path.</a:t>
            </a:r>
          </a:p>
        </p:txBody>
      </p:sp>
      <p:sp>
        <p:nvSpPr>
          <p:cNvPr id="7" name="内容占位符 88"/>
          <p:cNvSpPr>
            <a:spLocks noGrp="1"/>
          </p:cNvSpPr>
          <p:nvPr/>
        </p:nvSpPr>
        <p:spPr>
          <a:xfrm>
            <a:off x="352995" y="2267099"/>
            <a:ext cx="11397711" cy="523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.Hiragino Kaku Gothic Interface W3"/>
              <a:buChar char="▪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Network Intelligence Workloads: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6400" y="2778760"/>
            <a:ext cx="11344275" cy="90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Encrypted traffic classification (ISCXVPN), P2P detection (PeerRush), and intrusion detection (CICIDS).</a:t>
            </a:r>
          </a:p>
        </p:txBody>
      </p:sp>
      <p:sp>
        <p:nvSpPr>
          <p:cNvPr id="10" name="内容占位符 88"/>
          <p:cNvSpPr>
            <a:spLocks noGrp="1"/>
          </p:cNvSpPr>
          <p:nvPr/>
        </p:nvSpPr>
        <p:spPr>
          <a:xfrm>
            <a:off x="406335" y="3739029"/>
            <a:ext cx="11397711" cy="523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.Hiragino Kaku Gothic Interface W3"/>
              <a:buChar char="▪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Baselines: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06400" y="4232910"/>
            <a:ext cx="11344275" cy="90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ASIC-only approaches: N3IC, BoS, and Pegasus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Software-based approach: OS-Only</a:t>
            </a:r>
          </a:p>
        </p:txBody>
      </p:sp>
      <p:sp>
        <p:nvSpPr>
          <p:cNvPr id="14" name="内容占位符 88"/>
          <p:cNvSpPr>
            <a:spLocks noGrp="1"/>
          </p:cNvSpPr>
          <p:nvPr/>
        </p:nvSpPr>
        <p:spPr>
          <a:xfrm>
            <a:off x="406335" y="5158889"/>
            <a:ext cx="11397711" cy="523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.Hiragino Kaku Gothic Interface W3"/>
              <a:buChar char="▪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Hiragino Kaku Gothic Interface W3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Models: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59740" y="5553075"/>
            <a:ext cx="11344275" cy="1308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Fast path: ASIC-friendly models (CNN-S by default).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Normal path: high-capacity software models (Transformer-S by default).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Threshold: τ = 0.9.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06*174"/>
  <p:tag name="TABLE_ENDDRAG_RECT" val="61*139*406*1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0.4,&quot;left&quot;:84.65,&quot;top&quot;:166,&quot;width&quot;:626.9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1812</Words>
  <Application>Microsoft Office PowerPoint</Application>
  <PresentationFormat>宽屏</PresentationFormat>
  <Paragraphs>322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.Hiragino Kaku Gothic Interface W3</vt:lpstr>
      <vt:lpstr>-apple-system</vt:lpstr>
      <vt:lpstr>等线</vt:lpstr>
      <vt:lpstr>等线 Light</vt:lpstr>
      <vt:lpstr>Arial</vt:lpstr>
      <vt:lpstr>Calibri</vt:lpstr>
      <vt:lpstr>Cambria Math</vt:lpstr>
      <vt:lpstr>Times New Roman</vt:lpstr>
      <vt:lpstr>Wingdings</vt:lpstr>
      <vt:lpstr>Office 主题​​</vt:lpstr>
      <vt:lpstr>Turbolearn: Harnessing Accurate and Line-Rate Deep Learning on Programmable Switches</vt:lpstr>
      <vt:lpstr>Intelligent Data Plane Enables Real-Time Network Intelligence</vt:lpstr>
      <vt:lpstr>Existing IDP Faces an Accuracy–Performance Trade-off</vt:lpstr>
      <vt:lpstr>Insight 1: Complementary Computing Resources</vt:lpstr>
      <vt:lpstr>Insight 2: Traffic Difficulty is Uneven</vt:lpstr>
      <vt:lpstr>Turbolearn Overview</vt:lpstr>
      <vt:lpstr>Fast Path: Line-rate ASIC Inference</vt:lpstr>
      <vt:lpstr>Normal Path: Accurate Software Inference</vt:lpstr>
      <vt:lpstr>Experimental Setup</vt:lpstr>
      <vt:lpstr>Experiment 1: Accuracy Improvement</vt:lpstr>
      <vt:lpstr>Experiment 2: Effective Traffic Selection</vt:lpstr>
      <vt:lpstr>Experiment 3: Line-rate Performance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刘明烜</dc:creator>
  <cp:lastModifiedBy>a411</cp:lastModifiedBy>
  <cp:revision>434</cp:revision>
  <cp:lastPrinted>2024-02-19T03:07:00Z</cp:lastPrinted>
  <dcterms:created xsi:type="dcterms:W3CDTF">2024-02-18T06:46:00Z</dcterms:created>
  <dcterms:modified xsi:type="dcterms:W3CDTF">2026-08-03T02:19:54Z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F7FF8F045FE64078B1A6B41AA29E9041_12</vt:lpwstr>
  </property>
  <property fmtid="{D5CDD505-2E9C-101B-9397-08002B2CF9AE}" pid="3" name="KSOProductBuildVer">
    <vt:lpwstr>2052-12.1.0.23542</vt:lpwstr>
  </property>
</Properties>
</file>